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4"/>
  </p:sldMasterIdLst>
  <p:notesMasterIdLst>
    <p:notesMasterId r:id="rId22"/>
  </p:notesMasterIdLst>
  <p:handoutMasterIdLst>
    <p:handoutMasterId r:id="rId23"/>
  </p:handoutMasterIdLst>
  <p:sldIdLst>
    <p:sldId id="261" r:id="rId5"/>
    <p:sldId id="266" r:id="rId6"/>
    <p:sldId id="276" r:id="rId7"/>
    <p:sldId id="274" r:id="rId8"/>
    <p:sldId id="275" r:id="rId9"/>
    <p:sldId id="277" r:id="rId10"/>
    <p:sldId id="368" r:id="rId11"/>
    <p:sldId id="315" r:id="rId12"/>
    <p:sldId id="312" r:id="rId13"/>
    <p:sldId id="316" r:id="rId14"/>
    <p:sldId id="317" r:id="rId15"/>
    <p:sldId id="327" r:id="rId16"/>
    <p:sldId id="370" r:id="rId17"/>
    <p:sldId id="323" r:id="rId18"/>
    <p:sldId id="329" r:id="rId19"/>
    <p:sldId id="342" r:id="rId20"/>
    <p:sldId id="343" r:id="rId21"/>
  </p:sldIdLst>
  <p:sldSz cx="9144000" cy="6858000" type="screen4x3"/>
  <p:notesSz cx="7010400" cy="9296400"/>
  <p:custDataLst>
    <p:tags r:id="rId24"/>
  </p:custDataLst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prnPr/>
  <p:clrMru>
    <a:srgbClr val="A3792C"/>
    <a:srgbClr val="D19B23"/>
    <a:srgbClr val="77933C"/>
    <a:srgbClr val="756C66"/>
    <a:srgbClr val="856024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8446" autoAdjust="0"/>
    <p:restoredTop sz="94660"/>
  </p:normalViewPr>
  <p:slideViewPr>
    <p:cSldViewPr snapToGrid="0" snapToObjects="1">
      <p:cViewPr>
        <p:scale>
          <a:sx n="70" d="100"/>
          <a:sy n="70" d="100"/>
        </p:scale>
        <p:origin x="-1056" y="-930"/>
      </p:cViewPr>
      <p:guideLst>
        <p:guide orient="horz" pos="1013"/>
        <p:guide pos="287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slide" Target="slides/slide9.xml"/><Relationship Id="rId18" Type="http://schemas.openxmlformats.org/officeDocument/2006/relationships/slide" Target="slides/slide14.xml"/><Relationship Id="rId26" Type="http://schemas.openxmlformats.org/officeDocument/2006/relationships/viewProps" Target="viewProps.xml"/><Relationship Id="rId3" Type="http://schemas.openxmlformats.org/officeDocument/2006/relationships/customXml" Target="../customXml/item3.xml"/><Relationship Id="rId21" Type="http://schemas.openxmlformats.org/officeDocument/2006/relationships/slide" Target="slides/slide17.xml"/><Relationship Id="rId7" Type="http://schemas.openxmlformats.org/officeDocument/2006/relationships/slide" Target="slides/slide3.xml"/><Relationship Id="rId12" Type="http://schemas.openxmlformats.org/officeDocument/2006/relationships/slide" Target="slides/slide8.xml"/><Relationship Id="rId17" Type="http://schemas.openxmlformats.org/officeDocument/2006/relationships/slide" Target="slides/slide13.xml"/><Relationship Id="rId25" Type="http://schemas.openxmlformats.org/officeDocument/2006/relationships/presProps" Target="presProps.xml"/><Relationship Id="rId2" Type="http://schemas.openxmlformats.org/officeDocument/2006/relationships/customXml" Target="../customXml/item2.xml"/><Relationship Id="rId16" Type="http://schemas.openxmlformats.org/officeDocument/2006/relationships/slide" Target="slides/slide12.xml"/><Relationship Id="rId20" Type="http://schemas.openxmlformats.org/officeDocument/2006/relationships/slide" Target="slides/slide16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slide" Target="slides/slide7.xml"/><Relationship Id="rId24" Type="http://schemas.openxmlformats.org/officeDocument/2006/relationships/tags" Target="tags/tag1.xml"/><Relationship Id="rId5" Type="http://schemas.openxmlformats.org/officeDocument/2006/relationships/slide" Target="slides/slide1.xml"/><Relationship Id="rId15" Type="http://schemas.openxmlformats.org/officeDocument/2006/relationships/slide" Target="slides/slide11.xml"/><Relationship Id="rId23" Type="http://schemas.openxmlformats.org/officeDocument/2006/relationships/handoutMaster" Target="handoutMasters/handoutMaster1.xml"/><Relationship Id="rId28" Type="http://schemas.openxmlformats.org/officeDocument/2006/relationships/tableStyles" Target="tableStyles.xml"/><Relationship Id="rId10" Type="http://schemas.openxmlformats.org/officeDocument/2006/relationships/slide" Target="slides/slide6.xml"/><Relationship Id="rId19" Type="http://schemas.openxmlformats.org/officeDocument/2006/relationships/slide" Target="slides/slide15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slide" Target="slides/slide10.xml"/><Relationship Id="rId22" Type="http://schemas.openxmlformats.org/officeDocument/2006/relationships/notesMaster" Target="notesMasters/notesMaster1.xml"/><Relationship Id="rId27" Type="http://schemas.openxmlformats.org/officeDocument/2006/relationships/theme" Target="theme/theme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5D31FC19-52E6-4272-8B9B-82497D2066A4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BCBD7497-5412-41BB-B8B3-80536C712F7E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280757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970938" y="0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/>
          <a:lstStyle>
            <a:lvl1pPr algn="r">
              <a:defRPr sz="1200"/>
            </a:lvl1pPr>
          </a:lstStyle>
          <a:p>
            <a:fld id="{CF2AE9AF-5B02-A343-87BA-BF97CE0E58AE}" type="datetimeFigureOut">
              <a:rPr lang="en-US" smtClean="0"/>
              <a:t>11/12/2013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81100" y="696913"/>
            <a:ext cx="4648200" cy="348615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3177" tIns="46589" rIns="93177" bIns="46589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01040" y="4415790"/>
            <a:ext cx="5608320" cy="4183380"/>
          </a:xfrm>
          <a:prstGeom prst="rect">
            <a:avLst/>
          </a:prstGeom>
        </p:spPr>
        <p:txBody>
          <a:bodyPr vert="horz" lIns="93177" tIns="46589" rIns="93177" bIns="46589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970938" y="8829967"/>
            <a:ext cx="3037840" cy="464820"/>
          </a:xfrm>
          <a:prstGeom prst="rect">
            <a:avLst/>
          </a:prstGeom>
        </p:spPr>
        <p:txBody>
          <a:bodyPr vert="horz" lIns="93177" tIns="46589" rIns="93177" bIns="46589" rtlCol="0" anchor="b"/>
          <a:lstStyle>
            <a:lvl1pPr algn="r">
              <a:defRPr sz="1200"/>
            </a:lvl1pPr>
          </a:lstStyle>
          <a:p>
            <a:fld id="{3C696C59-4C62-F748-9189-0658811B1DC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75017467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81106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7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81106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C696C59-4C62-F748-9189-0658811B1DC6}" type="slidenum">
              <a:rPr lang="en-US" smtClean="0"/>
              <a:t>13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61981106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emf"/><Relationship Id="rId2" Type="http://schemas.openxmlformats.org/officeDocument/2006/relationships/image" Target="../media/image4.emf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6.emf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emf"/><Relationship Id="rId2" Type="http://schemas.openxmlformats.org/officeDocument/2006/relationships/image" Target="../media/image7.jpe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 dirty="0"/>
          </a:p>
        </p:txBody>
      </p:sp>
      <p:pic>
        <p:nvPicPr>
          <p:cNvPr id="7" name="Picture 6" descr="Lines_7404.pd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r="85206" b="61897"/>
          <a:stretch/>
        </p:blipFill>
        <p:spPr>
          <a:xfrm>
            <a:off x="0" y="1582260"/>
            <a:ext cx="774095" cy="1960372"/>
          </a:xfrm>
          <a:prstGeom prst="rect">
            <a:avLst/>
          </a:prstGeom>
        </p:spPr>
      </p:pic>
      <p:pic>
        <p:nvPicPr>
          <p:cNvPr id="8" name="Picture 7" descr="Lines_blk.pdf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555" t="6478" b="22982"/>
          <a:stretch/>
        </p:blipFill>
        <p:spPr>
          <a:xfrm>
            <a:off x="873677" y="1582260"/>
            <a:ext cx="8270323" cy="1960372"/>
          </a:xfrm>
          <a:prstGeom prst="rect">
            <a:avLst/>
          </a:prstGeom>
        </p:spPr>
      </p:pic>
      <p:pic>
        <p:nvPicPr>
          <p:cNvPr id="13" name="Picture 12" descr="PU_sigtab.eps"/>
          <p:cNvPicPr>
            <a:picLocks noChangeAspect="1"/>
          </p:cNvPicPr>
          <p:nvPr userDrawn="1"/>
        </p:nvPicPr>
        <p:blipFill rotWithShape="1"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8"/>
          <a:stretch/>
        </p:blipFill>
        <p:spPr>
          <a:xfrm>
            <a:off x="6935432" y="5830266"/>
            <a:ext cx="1942418" cy="1040186"/>
          </a:xfrm>
          <a:prstGeom prst="rect">
            <a:avLst/>
          </a:prstGeom>
        </p:spPr>
      </p:pic>
      <p:sp>
        <p:nvSpPr>
          <p:cNvPr id="14" name="Rectangle 13"/>
          <p:cNvSpPr/>
          <p:nvPr userDrawn="1"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5" name="Title 14"/>
          <p:cNvSpPr>
            <a:spLocks noGrp="1"/>
          </p:cNvSpPr>
          <p:nvPr>
            <p:ph type="title" hasCustomPrompt="1"/>
          </p:nvPr>
        </p:nvSpPr>
        <p:spPr>
          <a:xfrm>
            <a:off x="1362779" y="1474647"/>
            <a:ext cx="7515071" cy="748782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5200" cap="all">
                <a:solidFill>
                  <a:schemeClr val="tx1"/>
                </a:solidFill>
              </a:defRPr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 hasCustomPrompt="1"/>
          </p:nvPr>
        </p:nvSpPr>
        <p:spPr>
          <a:xfrm>
            <a:off x="1362777" y="2182940"/>
            <a:ext cx="7515073" cy="1460826"/>
          </a:xfrm>
        </p:spPr>
        <p:txBody>
          <a:bodyPr anchor="t">
            <a:noAutofit/>
          </a:bodyPr>
          <a:lstStyle>
            <a:lvl1pPr marL="0" indent="0" algn="l">
              <a:lnSpc>
                <a:spcPct val="90000"/>
              </a:lnSpc>
              <a:spcBef>
                <a:spcPts val="0"/>
              </a:spcBef>
              <a:buNone/>
              <a:defRPr sz="5200" cap="all" baseline="0">
                <a:solidFill>
                  <a:srgbClr val="A3792C"/>
                </a:solidFill>
                <a:latin typeface="Impact"/>
                <a:cs typeface="Impact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 smtClean="0"/>
              <a:t>Second Line</a:t>
            </a:r>
            <a:br>
              <a:rPr lang="en-US" dirty="0" smtClean="0"/>
            </a:br>
            <a:r>
              <a:rPr lang="en-US" dirty="0" smtClean="0"/>
              <a:t>Third Line</a:t>
            </a:r>
            <a:endParaRPr lang="en-US" dirty="0"/>
          </a:p>
        </p:txBody>
      </p:sp>
      <p:sp>
        <p:nvSpPr>
          <p:cNvPr id="18" name="Text Placeholder 17"/>
          <p:cNvSpPr>
            <a:spLocks noGrp="1"/>
          </p:cNvSpPr>
          <p:nvPr>
            <p:ph type="body" sz="quarter" idx="13" hasCustomPrompt="1"/>
          </p:nvPr>
        </p:nvSpPr>
        <p:spPr>
          <a:xfrm>
            <a:off x="1371600" y="3876545"/>
            <a:ext cx="7505700" cy="954143"/>
          </a:xfrm>
        </p:spPr>
        <p:txBody>
          <a:bodyPr>
            <a:noAutofit/>
          </a:bodyPr>
          <a:lstStyle>
            <a:lvl1pPr>
              <a:defRPr sz="2400" cap="all">
                <a:solidFill>
                  <a:schemeClr val="tx1">
                    <a:lumMod val="50000"/>
                    <a:lumOff val="50000"/>
                  </a:schemeClr>
                </a:solidFill>
                <a:latin typeface="Impact"/>
                <a:cs typeface="Impact"/>
              </a:defRPr>
            </a:lvl1pPr>
          </a:lstStyle>
          <a:p>
            <a:pPr lvl="0"/>
            <a:r>
              <a:rPr lang="en-US" dirty="0" smtClean="0"/>
              <a:t>Single-line Subtitle</a:t>
            </a:r>
            <a:endParaRPr lang="en-US" dirty="0"/>
          </a:p>
        </p:txBody>
      </p:sp>
      <p:sp>
        <p:nvSpPr>
          <p:cNvPr id="20" name="Text Placeholder 19"/>
          <p:cNvSpPr>
            <a:spLocks noGrp="1"/>
          </p:cNvSpPr>
          <p:nvPr>
            <p:ph type="body" sz="quarter" idx="14" hasCustomPrompt="1"/>
          </p:nvPr>
        </p:nvSpPr>
        <p:spPr>
          <a:xfrm>
            <a:off x="1362776" y="5008928"/>
            <a:ext cx="7514523" cy="311740"/>
          </a:xfrm>
        </p:spPr>
        <p:txBody>
          <a:bodyPr>
            <a:noAutofit/>
          </a:bodyPr>
          <a:lstStyle>
            <a:lvl1pPr>
              <a:defRPr sz="1800" b="1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Presenter Name</a:t>
            </a:r>
            <a:endParaRPr lang="en-US" dirty="0"/>
          </a:p>
        </p:txBody>
      </p:sp>
      <p:sp>
        <p:nvSpPr>
          <p:cNvPr id="22" name="Text Placeholder 21"/>
          <p:cNvSpPr>
            <a:spLocks noGrp="1"/>
          </p:cNvSpPr>
          <p:nvPr>
            <p:ph type="body" sz="quarter" idx="15" hasCustomPrompt="1"/>
          </p:nvPr>
        </p:nvSpPr>
        <p:spPr>
          <a:xfrm>
            <a:off x="1362776" y="5287650"/>
            <a:ext cx="7514524" cy="501116"/>
          </a:xfrm>
        </p:spPr>
        <p:txBody>
          <a:bodyPr anchor="t">
            <a:noAutofit/>
          </a:bodyPr>
          <a:lstStyle>
            <a:lvl1pPr>
              <a:lnSpc>
                <a:spcPct val="90000"/>
              </a:lnSpc>
              <a:defRPr sz="1300">
                <a:solidFill>
                  <a:schemeClr val="bg1">
                    <a:lumMod val="50000"/>
                  </a:schemeClr>
                </a:solidFill>
              </a:defRPr>
            </a:lvl1pPr>
          </a:lstStyle>
          <a:p>
            <a:pPr lvl="0"/>
            <a:r>
              <a:rPr lang="en-US" dirty="0" smtClean="0"/>
              <a:t>Presenter title</a:t>
            </a:r>
            <a:endParaRPr lang="en-US" dirty="0"/>
          </a:p>
        </p:txBody>
      </p:sp>
      <p:sp>
        <p:nvSpPr>
          <p:cNvPr id="9" name="Date Placeholder 6"/>
          <p:cNvSpPr>
            <a:spLocks noGrp="1"/>
          </p:cNvSpPr>
          <p:nvPr>
            <p:ph type="dt" sz="half" idx="10"/>
          </p:nvPr>
        </p:nvSpPr>
        <p:spPr>
          <a:xfrm>
            <a:off x="1362779" y="6356350"/>
            <a:ext cx="2085790" cy="365125"/>
          </a:xfrm>
          <a:prstGeom prst="rect">
            <a:avLst/>
          </a:prstGeom>
        </p:spPr>
        <p:txBody>
          <a:bodyPr/>
          <a:lstStyle>
            <a:lvl1pPr>
              <a:defRPr>
                <a:solidFill>
                  <a:srgbClr val="A3792C"/>
                </a:solidFill>
              </a:defRPr>
            </a:lvl1pPr>
          </a:lstStyle>
          <a:p>
            <a:r>
              <a:rPr lang="en-US" sz="1400" b="1" dirty="0" smtClean="0">
                <a:latin typeface="Arial"/>
                <a:cs typeface="Arial"/>
              </a:rPr>
              <a:t>Month day, year</a:t>
            </a:r>
            <a:endParaRPr lang="en-US" sz="1400" b="1" dirty="0">
              <a:latin typeface="Arial"/>
              <a:cs typeface="Arial"/>
            </a:endParaRPr>
          </a:p>
        </p:txBody>
      </p:sp>
    </p:spTree>
    <p:extLst>
      <p:ext uri="{BB962C8B-B14F-4D97-AF65-F5344CB8AC3E}">
        <p14:creationId xmlns:p14="http://schemas.microsoft.com/office/powerpoint/2010/main" val="196098279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/>
          <p:nvPr userDrawn="1"/>
        </p:nvSpPr>
        <p:spPr>
          <a:xfrm>
            <a:off x="1212273" y="1905000"/>
            <a:ext cx="7931727" cy="2295144"/>
          </a:xfrm>
          <a:prstGeom prst="rect">
            <a:avLst/>
          </a:prstGeom>
          <a:solidFill>
            <a:srgbClr val="756C66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 descr="Lines_blk.70.pdf"/>
          <p:cNvPicPr>
            <a:picLocks noChangeAspect="1"/>
          </p:cNvPicPr>
          <p:nvPr userDrawn="1"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37250" r="87164" b="-1"/>
          <a:stretch/>
        </p:blipFill>
        <p:spPr>
          <a:xfrm>
            <a:off x="0" y="1905000"/>
            <a:ext cx="1119909" cy="2295144"/>
          </a:xfrm>
          <a:prstGeom prst="rect">
            <a:avLst/>
          </a:prstGeom>
        </p:spPr>
      </p:pic>
      <p:pic>
        <p:nvPicPr>
          <p:cNvPr id="10" name="Picture 9" descr="PU_sigtab.eps"/>
          <p:cNvPicPr>
            <a:picLocks noChangeAspect="1"/>
          </p:cNvPicPr>
          <p:nvPr userDrawn="1"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0748"/>
          <a:stretch/>
        </p:blipFill>
        <p:spPr>
          <a:xfrm>
            <a:off x="6935432" y="5830266"/>
            <a:ext cx="1942418" cy="1040186"/>
          </a:xfrm>
          <a:prstGeom prst="rect">
            <a:avLst/>
          </a:prstGeom>
        </p:spPr>
      </p:pic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1371600" y="2003092"/>
            <a:ext cx="7772400" cy="744258"/>
          </a:xfrm>
        </p:spPr>
        <p:txBody>
          <a:bodyPr anchor="t">
            <a:noAutofit/>
          </a:bodyPr>
          <a:lstStyle>
            <a:lvl1pPr marL="0" marR="0" indent="0" algn="l" defTabSz="457200" rtl="0" eaLnBrk="1" fontAlgn="auto" latinLnBrk="0" hangingPunct="1">
              <a:lnSpc>
                <a:spcPct val="8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 sz="5800" b="0" i="0" cap="all">
                <a:solidFill>
                  <a:srgbClr val="D19B23"/>
                </a:solidFill>
              </a:defRPr>
            </a:lvl1pPr>
          </a:lstStyle>
          <a:p>
            <a:pPr>
              <a:lnSpc>
                <a:spcPct val="80000"/>
              </a:lnSpc>
            </a:pPr>
            <a:r>
              <a:rPr lang="en-US" sz="5800" dirty="0" smtClean="0">
                <a:solidFill>
                  <a:srgbClr val="D19B23"/>
                </a:solidFill>
                <a:latin typeface="Impact"/>
                <a:cs typeface="Impact"/>
              </a:rPr>
              <a:t>SECTION TITLE</a:t>
            </a:r>
            <a:endParaRPr lang="en-US" sz="5800" dirty="0">
              <a:solidFill>
                <a:srgbClr val="FFFFFF"/>
              </a:solidFill>
              <a:latin typeface="Impact"/>
              <a:cs typeface="Impact"/>
            </a:endParaRPr>
          </a:p>
        </p:txBody>
      </p:sp>
      <p:sp>
        <p:nvSpPr>
          <p:cNvPr id="3" name="Text Placeholder 2"/>
          <p:cNvSpPr>
            <a:spLocks noGrp="1"/>
          </p:cNvSpPr>
          <p:nvPr>
            <p:ph type="body" idx="1" hasCustomPrompt="1"/>
          </p:nvPr>
        </p:nvSpPr>
        <p:spPr>
          <a:xfrm>
            <a:off x="1371600" y="2718002"/>
            <a:ext cx="7772400" cy="1482142"/>
          </a:xfrm>
        </p:spPr>
        <p:txBody>
          <a:bodyPr anchor="t">
            <a:noAutofit/>
          </a:bodyPr>
          <a:lstStyle>
            <a:lvl1pPr marL="0" indent="0" algn="l">
              <a:lnSpc>
                <a:spcPct val="80000"/>
              </a:lnSpc>
              <a:buNone/>
              <a:defRPr sz="5800" b="0" i="0" cap="all">
                <a:solidFill>
                  <a:schemeClr val="bg1">
                    <a:lumMod val="95000"/>
                  </a:schemeClr>
                </a:solidFill>
                <a:latin typeface="Impact"/>
                <a:cs typeface="Impact"/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algn="l">
              <a:lnSpc>
                <a:spcPct val="80000"/>
              </a:lnSpc>
            </a:pPr>
            <a:r>
              <a:rPr lang="en-US" sz="5800" dirty="0" smtClean="0">
                <a:solidFill>
                  <a:srgbClr val="FFFFFF"/>
                </a:solidFill>
                <a:latin typeface="Impact"/>
                <a:cs typeface="Impact"/>
              </a:rPr>
              <a:t>SECOND LINE</a:t>
            </a:r>
            <a:br>
              <a:rPr lang="en-US" sz="5800" dirty="0" smtClean="0">
                <a:solidFill>
                  <a:srgbClr val="FFFFFF"/>
                </a:solidFill>
                <a:latin typeface="Impact"/>
                <a:cs typeface="Impact"/>
              </a:rPr>
            </a:br>
            <a:r>
              <a:rPr lang="en-US" sz="5800" dirty="0" smtClean="0">
                <a:solidFill>
                  <a:srgbClr val="FFFFFF"/>
                </a:solidFill>
                <a:latin typeface="Impact"/>
                <a:cs typeface="Impact"/>
              </a:rPr>
              <a:t>THIRD LINE</a:t>
            </a:r>
            <a:endParaRPr lang="en-US" sz="5800" dirty="0">
              <a:solidFill>
                <a:srgbClr val="FFFFFF"/>
              </a:solidFill>
              <a:latin typeface="Impact"/>
              <a:cs typeface="Impact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Rectangle 10"/>
          <p:cNvSpPr/>
          <p:nvPr userDrawn="1"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3" name="Content Placeholder 2"/>
          <p:cNvSpPr>
            <a:spLocks noGrp="1"/>
          </p:cNvSpPr>
          <p:nvPr>
            <p:ph sz="half" idx="13"/>
          </p:nvPr>
        </p:nvSpPr>
        <p:spPr>
          <a:xfrm>
            <a:off x="1466850" y="4365879"/>
            <a:ext cx="7506250" cy="1361225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6506970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5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0" cap="all" spc="300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7" name="Text Placeholder 6"/>
          <p:cNvSpPr>
            <a:spLocks noGrp="1"/>
          </p:cNvSpPr>
          <p:nvPr>
            <p:ph type="body" idx="12"/>
          </p:nvPr>
        </p:nvSpPr>
        <p:spPr>
          <a:xfrm>
            <a:off x="367130" y="1608139"/>
            <a:ext cx="8326019" cy="4459272"/>
          </a:xfrm>
        </p:spPr>
        <p:txBody>
          <a:bodyPr>
            <a:normAutofit/>
          </a:bodyPr>
          <a:lstStyle>
            <a:lvl1pPr>
              <a:defRPr sz="2400"/>
            </a:lvl1pPr>
            <a:lvl2pPr>
              <a:defRPr sz="2400"/>
            </a:lvl2pPr>
            <a:lvl3pPr>
              <a:defRPr sz="2400"/>
            </a:lvl3pPr>
            <a:lvl4pPr>
              <a:defRPr sz="2400"/>
            </a:lvl4pPr>
            <a:lvl5pPr>
              <a:defRPr sz="2400"/>
            </a:lvl5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1002436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ext and Pictur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713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Picture Placeholder 5"/>
          <p:cNvSpPr>
            <a:spLocks noGrp="1"/>
          </p:cNvSpPr>
          <p:nvPr>
            <p:ph type="pic" sz="quarter" idx="14"/>
          </p:nvPr>
        </p:nvSpPr>
        <p:spPr>
          <a:xfrm>
            <a:off x="4671604" y="1600373"/>
            <a:ext cx="4015195" cy="4525790"/>
          </a:xfrm>
        </p:spPr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8779334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36713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/>
          </a:p>
        </p:txBody>
      </p:sp>
      <p:sp>
        <p:nvSpPr>
          <p:cNvPr id="9" name="Text Placeholder 2"/>
          <p:cNvSpPr>
            <a:spLocks noGrp="1"/>
          </p:cNvSpPr>
          <p:nvPr>
            <p:ph type="body" idx="13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408353557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5900" y="1535113"/>
            <a:ext cx="4040188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65900" y="2174875"/>
            <a:ext cx="4040188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>
            <a:normAutofit/>
          </a:bodyPr>
          <a:lstStyle>
            <a:lvl1pPr marL="0" indent="0">
              <a:buNone/>
              <a:defRPr sz="20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6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12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  <p:sp>
        <p:nvSpPr>
          <p:cNvPr id="15" name="Slide Number Placeholder 1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/>
                <a:cs typeface="Arial"/>
              </a:defRPr>
            </a:lvl1pPr>
          </a:lstStyle>
          <a:p>
            <a:fld id="{AB80C8F5-D920-BB4B-933F-7F3EB43C8215}" type="slidenum">
              <a:rPr lang="en-US" smtClean="0"/>
              <a:pPr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9237007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Sub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80C8F5-D920-BB4B-933F-7F3EB43C8215}" type="slidenum">
              <a:rPr lang="en-US" smtClean="0"/>
              <a:t>‹#›</a:t>
            </a:fld>
            <a:endParaRPr lang="en-US"/>
          </a:p>
        </p:txBody>
      </p:sp>
      <p:sp>
        <p:nvSpPr>
          <p:cNvPr id="6" name="Text Placeholder 2"/>
          <p:cNvSpPr>
            <a:spLocks noGrp="1"/>
          </p:cNvSpPr>
          <p:nvPr>
            <p:ph type="body" idx="11" hasCustomPrompt="1"/>
          </p:nvPr>
        </p:nvSpPr>
        <p:spPr>
          <a:xfrm>
            <a:off x="367130" y="925650"/>
            <a:ext cx="8319670" cy="442912"/>
          </a:xfrm>
        </p:spPr>
        <p:txBody>
          <a:bodyPr anchor="t">
            <a:noAutofit/>
          </a:bodyPr>
          <a:lstStyle>
            <a:lvl1pPr marL="0" indent="0">
              <a:buNone/>
              <a:defRPr sz="1800" b="1" cap="all">
                <a:solidFill>
                  <a:srgbClr val="756C66"/>
                </a:solidFill>
                <a:latin typeface="Impact"/>
                <a:cs typeface="Impac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dirty="0" smtClean="0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68009173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>
          <a:xfrm>
            <a:off x="393347" y="6356350"/>
            <a:ext cx="2895600" cy="365125"/>
          </a:xfrm>
          <a:prstGeom prst="rect">
            <a:avLst/>
          </a:prstGeom>
        </p:spPr>
        <p:txBody>
          <a:bodyPr/>
          <a:lstStyle>
            <a:lvl1pPr>
              <a:defRPr sz="1200">
                <a:solidFill>
                  <a:srgbClr val="756C66"/>
                </a:solidFill>
                <a:latin typeface="Arial"/>
                <a:cs typeface="Arial"/>
              </a:defRPr>
            </a:lvl1pPr>
          </a:lstStyle>
          <a:p>
            <a:fld id="{AB80C8F5-D920-BB4B-933F-7F3EB43C8215}" type="slidenum">
              <a:rPr lang="en-US" smtClean="0"/>
              <a:pPr/>
              <a:t>‹#›</a:t>
            </a:fld>
            <a:endParaRPr lang="en-US" dirty="0" smtClean="0"/>
          </a:p>
        </p:txBody>
      </p:sp>
      <p:sp>
        <p:nvSpPr>
          <p:cNvPr id="6" name="Rectangle 5"/>
          <p:cNvSpPr/>
          <p:nvPr userDrawn="1"/>
        </p:nvSpPr>
        <p:spPr>
          <a:xfrm>
            <a:off x="0" y="-1"/>
            <a:ext cx="9144000" cy="1331693"/>
          </a:xfrm>
          <a:prstGeom prst="rect">
            <a:avLst/>
          </a:prstGeom>
          <a:solidFill>
            <a:schemeClr val="bg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9484779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image" Target="../media/image3.emf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2.emf"/><Relationship Id="rId5" Type="http://schemas.openxmlformats.org/officeDocument/2006/relationships/slideLayout" Target="../slideLayouts/slideLayout5.xml"/><Relationship Id="rId10" Type="http://schemas.openxmlformats.org/officeDocument/2006/relationships/image" Target="../media/image1.jpeg"/><Relationship Id="rId4" Type="http://schemas.openxmlformats.org/officeDocument/2006/relationships/slideLayout" Target="../slideLayouts/slideLayout4.xml"/><Relationship Id="rId9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0"/>
          <a:srcRect/>
          <a:tile tx="0" ty="0" sx="100000" sy="100000" flip="none" algn="tl"/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 userDrawn="1"/>
        </p:nvSpPr>
        <p:spPr>
          <a:xfrm>
            <a:off x="0" y="120316"/>
            <a:ext cx="9144000" cy="745316"/>
          </a:xfrm>
          <a:prstGeom prst="rect">
            <a:avLst/>
          </a:prstGeom>
          <a:solidFill>
            <a:srgbClr val="E3AE24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1" name="Picture 10" descr="h2_lines_white.pdf"/>
          <p:cNvPicPr>
            <a:picLocks noChangeAspect="1"/>
          </p:cNvPicPr>
          <p:nvPr userDrawn="1"/>
        </p:nvPicPr>
        <p:blipFill rotWithShape="1"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9437" t="4635" r="32344" b="70473"/>
          <a:stretch/>
        </p:blipFill>
        <p:spPr>
          <a:xfrm>
            <a:off x="0" y="135881"/>
            <a:ext cx="9144000" cy="729752"/>
          </a:xfrm>
          <a:prstGeom prst="rect">
            <a:avLst/>
          </a:prstGeom>
        </p:spPr>
      </p:pic>
      <p:sp>
        <p:nvSpPr>
          <p:cNvPr id="12" name="Rectangle 11"/>
          <p:cNvSpPr/>
          <p:nvPr userDrawn="1"/>
        </p:nvSpPr>
        <p:spPr>
          <a:xfrm>
            <a:off x="0" y="0"/>
            <a:ext cx="9144000" cy="120316"/>
          </a:xfrm>
          <a:prstGeom prst="rect">
            <a:avLst/>
          </a:prstGeom>
          <a:solidFill>
            <a:schemeClr val="tx1"/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9" name="Picture 8" descr="PU_sig132.eps"/>
          <p:cNvPicPr>
            <a:picLocks noChangeAspect="1"/>
          </p:cNvPicPr>
          <p:nvPr userDrawn="1"/>
        </p:nvPicPr>
        <p:blipFill>
          <a:blip r:embed="rId1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91663" y="6157111"/>
            <a:ext cx="1710227" cy="666254"/>
          </a:xfrm>
          <a:prstGeom prst="rect">
            <a:avLst/>
          </a:prstGeom>
        </p:spPr>
      </p:pic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67130" y="265631"/>
            <a:ext cx="8326020" cy="748782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dirty="0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67130" y="1621330"/>
            <a:ext cx="8326020" cy="4501718"/>
          </a:xfrm>
          <a:prstGeom prst="rect">
            <a:avLst/>
          </a:prstGeom>
        </p:spPr>
        <p:txBody>
          <a:bodyPr vert="horz" lIns="91440" tIns="45720" rIns="91440" bIns="45720" rtlCol="0" anchor="t">
            <a:normAutofit/>
          </a:bodyPr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36713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  <a:latin typeface="Arial"/>
                <a:cs typeface="Arial"/>
              </a:defRPr>
            </a:lvl1pPr>
          </a:lstStyle>
          <a:p>
            <a:fld id="{AB80C8F5-D920-BB4B-933F-7F3EB43C8215}" type="slidenum">
              <a:rPr lang="en-US" smtClean="0"/>
              <a:pPr/>
              <a:t>‹#›</a:t>
            </a:fld>
            <a:endParaRPr lang="en-US" dirty="0"/>
          </a:p>
        </p:txBody>
      </p:sp>
      <p:sp>
        <p:nvSpPr>
          <p:cNvPr id="16" name="TextBox 15"/>
          <p:cNvSpPr txBox="1"/>
          <p:nvPr userDrawn="1"/>
        </p:nvSpPr>
        <p:spPr>
          <a:xfrm>
            <a:off x="367130" y="1535528"/>
            <a:ext cx="832602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4285366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1" r:id="rId2"/>
    <p:sldLayoutId id="2147483656" r:id="rId3"/>
    <p:sldLayoutId id="2147483657" r:id="rId4"/>
    <p:sldLayoutId id="2147483652" r:id="rId5"/>
    <p:sldLayoutId id="2147483653" r:id="rId6"/>
    <p:sldLayoutId id="2147483654" r:id="rId7"/>
    <p:sldLayoutId id="2147483655" r:id="rId8"/>
  </p:sldLayoutIdLst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xStyles>
    <p:titleStyle>
      <a:lvl1pPr algn="l" defTabSz="457200" rtl="0" eaLnBrk="1" latinLnBrk="0" hangingPunct="1">
        <a:spcBef>
          <a:spcPct val="0"/>
        </a:spcBef>
        <a:buNone/>
        <a:defRPr sz="4400" kern="1200" cap="all">
          <a:solidFill>
            <a:schemeClr val="bg1"/>
          </a:solidFill>
          <a:latin typeface="Impact"/>
          <a:ea typeface="+mj-ea"/>
          <a:cs typeface="Impact"/>
        </a:defRPr>
      </a:lvl1pPr>
    </p:titleStyle>
    <p:bodyStyle>
      <a:lvl1pPr marL="0" indent="0" algn="l" defTabSz="457200" rtl="0" eaLnBrk="1" latinLnBrk="0" hangingPunct="1">
        <a:spcBef>
          <a:spcPct val="20000"/>
        </a:spcBef>
        <a:buFontTx/>
        <a:buNone/>
        <a:defRPr sz="1600" kern="1200">
          <a:solidFill>
            <a:schemeClr val="tx1"/>
          </a:solidFill>
          <a:latin typeface="Arial"/>
          <a:ea typeface="+mn-ea"/>
          <a:cs typeface="Arial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2pPr>
      <a:lvl3pPr marL="1143000" indent="-228600" algn="l" defTabSz="457200" rtl="0" eaLnBrk="1" latinLnBrk="0" hangingPunct="1">
        <a:spcBef>
          <a:spcPct val="20000"/>
        </a:spcBef>
        <a:buFont typeface="Lucida Grande"/>
        <a:buChar char="–"/>
        <a:defRPr sz="1600" kern="1200">
          <a:solidFill>
            <a:schemeClr val="tx1"/>
          </a:solidFill>
          <a:latin typeface="Arial"/>
          <a:ea typeface="+mn-ea"/>
          <a:cs typeface="Arial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•"/>
        <a:defRPr sz="1600" kern="1200">
          <a:solidFill>
            <a:schemeClr val="tx1"/>
          </a:solidFill>
          <a:latin typeface="Arial"/>
          <a:ea typeface="+mn-ea"/>
          <a:cs typeface="Arial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1600" kern="1200">
          <a:solidFill>
            <a:schemeClr val="tx1"/>
          </a:solidFill>
          <a:latin typeface="Arial"/>
          <a:ea typeface="+mn-ea"/>
          <a:cs typeface="Arial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1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870" y="1900644"/>
            <a:ext cx="8261130" cy="2225042"/>
          </a:xfrm>
        </p:spPr>
        <p:txBody>
          <a:bodyPr/>
          <a:lstStyle/>
          <a:p>
            <a:pPr algn="ctr"/>
            <a:r>
              <a:rPr lang="en-US" sz="3600" dirty="0" smtClean="0"/>
              <a:t>Family and Medical Leave Act (FMLA)</a:t>
            </a:r>
            <a:br>
              <a:rPr lang="en-US" sz="3600" dirty="0" smtClean="0"/>
            </a:br>
            <a:r>
              <a:rPr lang="en-US" sz="3600" dirty="0" smtClean="0"/>
              <a:t>and</a:t>
            </a:r>
            <a:br>
              <a:rPr lang="en-US" sz="3600" dirty="0" smtClean="0"/>
            </a:br>
            <a:r>
              <a:rPr lang="en-US" sz="3600" dirty="0" smtClean="0"/>
              <a:t>Paid Parental Leave  (PPL)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3200" dirty="0">
              <a:solidFill>
                <a:srgbClr val="D19B23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82870" y="4284190"/>
            <a:ext cx="8261130" cy="954143"/>
          </a:xfrm>
        </p:spPr>
        <p:txBody>
          <a:bodyPr/>
          <a:lstStyle/>
          <a:p>
            <a:pPr algn="ctr"/>
            <a:r>
              <a:rPr lang="en-US" dirty="0" smtClean="0"/>
              <a:t>Overview presentation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00825" y="5029200"/>
            <a:ext cx="7514523" cy="1567189"/>
          </a:xfrm>
        </p:spPr>
        <p:txBody>
          <a:bodyPr/>
          <a:lstStyle/>
          <a:p>
            <a:endParaRPr lang="en-US" dirty="0" smtClean="0">
              <a:solidFill>
                <a:srgbClr val="D19B23"/>
              </a:solidFill>
            </a:endParaRPr>
          </a:p>
          <a:p>
            <a:r>
              <a:rPr lang="en-US" dirty="0" smtClean="0">
                <a:solidFill>
                  <a:srgbClr val="D19B23"/>
                </a:solidFill>
              </a:rPr>
              <a:t>Tammy Synesael</a:t>
            </a:r>
            <a:endParaRPr lang="en-US" dirty="0">
              <a:solidFill>
                <a:srgbClr val="D19B23"/>
              </a:solidFill>
            </a:endParaRPr>
          </a:p>
        </p:txBody>
      </p:sp>
      <p:sp>
        <p:nvSpPr>
          <p:cNvPr id="11" name="Text Placeholder 10"/>
          <p:cNvSpPr>
            <a:spLocks noGrp="1"/>
          </p:cNvSpPr>
          <p:nvPr>
            <p:ph type="body" sz="quarter" idx="15"/>
          </p:nvPr>
        </p:nvSpPr>
        <p:spPr>
          <a:xfrm>
            <a:off x="1000825" y="5515542"/>
            <a:ext cx="7514524" cy="501116"/>
          </a:xfrm>
        </p:spPr>
        <p:txBody>
          <a:bodyPr/>
          <a:lstStyle/>
          <a:p>
            <a:endParaRPr lang="en-US" dirty="0" smtClean="0"/>
          </a:p>
          <a:p>
            <a:r>
              <a:rPr lang="en-US" dirty="0" smtClean="0"/>
              <a:t>Leave of Absence Administrator, Vice President for Human Resources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0" y="6596390"/>
            <a:ext cx="5226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© 2013 Purdue University		Last updated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11/01/2013 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8245359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Paid parental leave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Time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367130" y="1447801"/>
            <a:ext cx="8557795" cy="4397828"/>
          </a:xfrm>
        </p:spPr>
        <p:txBody>
          <a:bodyPr>
            <a:normAutofit fontScale="85000" lnSpcReduction="20000"/>
          </a:bodyPr>
          <a:lstStyle/>
          <a:p>
            <a:r>
              <a:rPr lang="en-US" b="1" dirty="0">
                <a:latin typeface="Arial" pitchFamily="34" charset="0"/>
                <a:cs typeface="Arial" pitchFamily="34" charset="0"/>
              </a:rPr>
              <a:t>How much time is allowed for PPL?</a:t>
            </a:r>
          </a:p>
          <a:p>
            <a:r>
              <a:rPr lang="en-US" dirty="0"/>
              <a:t>Time is based on CUL.    </a:t>
            </a:r>
            <a:endParaRPr lang="en-US" dirty="0" smtClean="0"/>
          </a:p>
          <a:p>
            <a:endParaRPr lang="en-US" b="1" u="sng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100" dirty="0"/>
              <a:t>100% CUL allowance is:</a:t>
            </a:r>
          </a:p>
          <a:p>
            <a:pPr marL="1085850" lvl="1" indent="-342900">
              <a:buFont typeface="Arial" pitchFamily="34" charset="0"/>
              <a:buChar char="•"/>
            </a:pPr>
            <a:r>
              <a:rPr lang="en-US" sz="2100" b="1" dirty="0">
                <a:latin typeface="Arial" pitchFamily="34" charset="0"/>
                <a:cs typeface="Arial" pitchFamily="34" charset="0"/>
              </a:rPr>
              <a:t>Birth mother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– 240 hours (6 weeks)</a:t>
            </a:r>
          </a:p>
          <a:p>
            <a:pPr marL="1085850" lvl="1" indent="-342900">
              <a:buFont typeface="Arial" pitchFamily="34" charset="0"/>
              <a:buChar char="•"/>
            </a:pPr>
            <a:r>
              <a:rPr lang="en-US" sz="2100" b="1" dirty="0">
                <a:latin typeface="Arial" pitchFamily="34" charset="0"/>
                <a:cs typeface="Arial" pitchFamily="34" charset="0"/>
              </a:rPr>
              <a:t>Other eligible parents </a:t>
            </a:r>
            <a:r>
              <a:rPr lang="en-US" sz="2100" dirty="0">
                <a:latin typeface="Arial" pitchFamily="34" charset="0"/>
                <a:cs typeface="Arial" pitchFamily="34" charset="0"/>
              </a:rPr>
              <a:t>– 120 hours (3 weeks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1085850" lvl="1" indent="-342900">
              <a:buFont typeface="Arial" pitchFamily="34" charset="0"/>
              <a:buChar char="•"/>
            </a:pP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Both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parents employed at Purdue and 1 parent is the birth mother</a:t>
            </a:r>
          </a:p>
          <a:p>
            <a:pPr marL="1943100" lvl="3" indent="-342900">
              <a:buFont typeface="Arial" pitchFamily="34" charset="0"/>
              <a:buChar char="−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May combine available PPL time</a:t>
            </a:r>
          </a:p>
          <a:p>
            <a:pPr marL="1943100" lvl="3" indent="-342900">
              <a:buFont typeface="Arial" pitchFamily="34" charset="0"/>
              <a:buChar char="−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Maximum combined time = 360 hours (9 weeks)</a:t>
            </a:r>
          </a:p>
          <a:p>
            <a:pPr marL="1943100" lvl="3" indent="-342900">
              <a:buFont typeface="Arial" pitchFamily="34" charset="0"/>
              <a:buChar char="−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Maximum individual time = 240 hours (6 weeks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)</a:t>
            </a:r>
          </a:p>
          <a:p>
            <a:pPr marL="1943100" lvl="3" indent="-342900">
              <a:buFont typeface="Arial" pitchFamily="34" charset="0"/>
              <a:buChar char="−"/>
            </a:pPr>
            <a:endParaRPr lang="en-US" sz="2100" dirty="0" smtClean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Arial" pitchFamily="34" charset="0"/>
              <a:buChar char="•"/>
            </a:pPr>
            <a:r>
              <a:rPr lang="en-US" sz="2100" b="1" dirty="0" smtClean="0">
                <a:latin typeface="Arial" pitchFamily="34" charset="0"/>
                <a:cs typeface="Arial" pitchFamily="34" charset="0"/>
              </a:rPr>
              <a:t>Both 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parents employed at Purdue and </a:t>
            </a:r>
            <a:r>
              <a:rPr lang="en-US" sz="2100" b="1" u="sng" dirty="0">
                <a:latin typeface="Arial" pitchFamily="34" charset="0"/>
                <a:cs typeface="Arial" pitchFamily="34" charset="0"/>
              </a:rPr>
              <a:t>neither</a:t>
            </a:r>
            <a:r>
              <a:rPr lang="en-US" sz="2100" b="1" dirty="0">
                <a:latin typeface="Arial" pitchFamily="34" charset="0"/>
                <a:cs typeface="Arial" pitchFamily="34" charset="0"/>
              </a:rPr>
              <a:t> parent is the birth mother</a:t>
            </a:r>
          </a:p>
          <a:p>
            <a:pPr marL="1943100" lvl="3" indent="-342900">
              <a:buFont typeface="Arial" pitchFamily="34" charset="0"/>
              <a:buChar char="−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May combine available PPL time</a:t>
            </a:r>
          </a:p>
          <a:p>
            <a:pPr marL="1943100" lvl="3" indent="-342900">
              <a:buFont typeface="Arial" pitchFamily="34" charset="0"/>
              <a:buChar char="−"/>
            </a:pPr>
            <a:r>
              <a:rPr lang="en-US" sz="2100" dirty="0">
                <a:latin typeface="Arial" pitchFamily="34" charset="0"/>
                <a:cs typeface="Arial" pitchFamily="34" charset="0"/>
              </a:rPr>
              <a:t>Maximum combined time = 240 hours (6 weeks</a:t>
            </a:r>
            <a:r>
              <a:rPr lang="en-US" sz="2100" dirty="0" smtClean="0">
                <a:latin typeface="Arial" pitchFamily="34" charset="0"/>
                <a:cs typeface="Arial" pitchFamily="34" charset="0"/>
              </a:rPr>
              <a:t>)</a:t>
            </a:r>
            <a:endParaRPr lang="en-US" sz="2100" b="1" u="sng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b="1" u="sng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68114047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Paid parental leave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/>
              <a:t>definition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367130" y="1368562"/>
            <a:ext cx="8326019" cy="4879838"/>
          </a:xfrm>
        </p:spPr>
        <p:txBody>
          <a:bodyPr>
            <a:noAutofit/>
          </a:bodyPr>
          <a:lstStyle/>
          <a:p>
            <a:r>
              <a:rPr lang="en-US" dirty="0">
                <a:latin typeface="Arial" pitchFamily="34" charset="0"/>
                <a:cs typeface="Arial" pitchFamily="34" charset="0"/>
              </a:rPr>
              <a:t>Time must be used within 12 months following birth 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adoption. It can be taken as a:</a:t>
            </a:r>
          </a:p>
          <a:p>
            <a:endParaRPr lang="en-US" b="1" dirty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Continuous Leave -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immediately following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birth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adoption</a:t>
            </a:r>
          </a:p>
          <a:p>
            <a:pPr marL="1085850" lvl="1" indent="-342900">
              <a:buFont typeface="Wingdings" panose="05000000000000000000" pitchFamily="2" charset="2"/>
              <a:buChar char="v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Intermittent Leave - Supervisory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approval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required</a:t>
            </a:r>
          </a:p>
          <a:p>
            <a:pPr marL="1085850" lvl="1" indent="-342900">
              <a:buFont typeface="Wingdings" panose="05000000000000000000" pitchFamily="2" charset="2"/>
              <a:buChar char="v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Reduced Schedule -  Supervisory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approval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required</a:t>
            </a:r>
          </a:p>
          <a:p>
            <a:pPr marL="1085850" lvl="1" indent="-342900">
              <a:buFont typeface="Wingdings" panose="05000000000000000000" pitchFamily="2" charset="2"/>
              <a:buChar char="v"/>
            </a:pP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endParaRPr lang="en-US" sz="1200" b="1" u="sng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endParaRPr lang="en-US" sz="1200" b="1" u="sng" dirty="0" smtClean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1200" b="1" u="sng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Note</a:t>
            </a:r>
            <a:r>
              <a:rPr lang="en-US" sz="1200" b="1" u="sng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</a:t>
            </a:r>
            <a:r>
              <a:rPr lang="en-US" sz="12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Employee must consult with supervisor on intermittent/reduced schedule leave and make reasonable effort not to unduly disrupt University operations.</a:t>
            </a:r>
          </a:p>
        </p:txBody>
      </p:sp>
    </p:spTree>
    <p:extLst>
      <p:ext uri="{BB962C8B-B14F-4D97-AF65-F5344CB8AC3E}">
        <p14:creationId xmlns:p14="http://schemas.microsoft.com/office/powerpoint/2010/main" val="7400988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Paid parental leave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Interactions with other leaves &amp; benefits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209550" y="1608139"/>
            <a:ext cx="8648700" cy="445927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PPL </a:t>
            </a:r>
            <a:r>
              <a:rPr lang="en-US" dirty="0">
                <a:latin typeface="Arial" pitchFamily="34" charset="0"/>
                <a:cs typeface="Arial" pitchFamily="34" charset="0"/>
              </a:rPr>
              <a:t>runs concurrently with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FMLA, if </a:t>
            </a:r>
            <a:r>
              <a:rPr lang="en-US" dirty="0">
                <a:latin typeface="Arial" pitchFamily="34" charset="0"/>
                <a:cs typeface="Arial" pitchFamily="34" charset="0"/>
              </a:rPr>
              <a:t>employee is eligible for FMLA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.</a:t>
            </a:r>
            <a:br>
              <a:rPr lang="en-US" dirty="0" smtClean="0">
                <a:latin typeface="Arial" pitchFamily="34" charset="0"/>
                <a:cs typeface="Arial" pitchFamily="34" charset="0"/>
              </a:rPr>
            </a:br>
            <a:endParaRPr lang="en-US" dirty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PPL </a:t>
            </a:r>
            <a:r>
              <a:rPr lang="en-US" dirty="0">
                <a:latin typeface="Arial" pitchFamily="34" charset="0"/>
                <a:cs typeface="Arial" pitchFamily="34" charset="0"/>
              </a:rPr>
              <a:t>is a paid leave and can be combined with other paid time benefits to allow maximum advantage to eligible parents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latin typeface="Arial" pitchFamily="34" charset="0"/>
                <a:cs typeface="Arial" pitchFamily="34" charset="0"/>
              </a:rPr>
              <a:t> Paid Sick Leave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latin typeface="Arial" pitchFamily="34" charset="0"/>
                <a:cs typeface="Arial" pitchFamily="34" charset="0"/>
              </a:rPr>
              <a:t> Paid Vacation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Paid </a:t>
            </a:r>
            <a:r>
              <a:rPr lang="en-US" dirty="0">
                <a:latin typeface="Arial" pitchFamily="34" charset="0"/>
                <a:cs typeface="Arial" pitchFamily="34" charset="0"/>
              </a:rPr>
              <a:t>Personal Business Days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>
                <a:latin typeface="Arial" pitchFamily="34" charset="0"/>
                <a:cs typeface="Arial" pitchFamily="34" charset="0"/>
              </a:rPr>
              <a:t> Paid Holidays</a:t>
            </a:r>
          </a:p>
          <a:p>
            <a:pPr lvl="1"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 Long </a:t>
            </a:r>
            <a:r>
              <a:rPr lang="en-US" dirty="0">
                <a:latin typeface="Arial" pitchFamily="34" charset="0"/>
                <a:cs typeface="Arial" pitchFamily="34" charset="0"/>
              </a:rPr>
              <a:t>Term Disability (LTD)</a:t>
            </a:r>
          </a:p>
          <a:p>
            <a:pPr marL="457200" lvl="1" indent="0">
              <a:buNone/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9643133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870" y="1900644"/>
            <a:ext cx="8261130" cy="2225042"/>
          </a:xfrm>
        </p:spPr>
        <p:txBody>
          <a:bodyPr/>
          <a:lstStyle/>
          <a:p>
            <a:pPr algn="ctr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application of </a:t>
            </a:r>
            <a:r>
              <a:rPr lang="en-US" sz="3600" dirty="0" err="1" smtClean="0"/>
              <a:t>fmla</a:t>
            </a:r>
            <a:r>
              <a:rPr lang="en-US" sz="3600" dirty="0" smtClean="0"/>
              <a:t> &amp; </a:t>
            </a:r>
            <a:r>
              <a:rPr lang="en-US" sz="3600" dirty="0" err="1" smtClean="0"/>
              <a:t>ppl</a:t>
            </a:r>
            <a:r>
              <a:rPr lang="en-US" sz="3600" dirty="0" smtClean="0"/>
              <a:t> policies</a:t>
            </a:r>
            <a:br>
              <a:rPr lang="en-US" sz="3600" dirty="0" smtClean="0"/>
            </a:br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3200" dirty="0">
              <a:solidFill>
                <a:srgbClr val="D19B23"/>
              </a:solidFill>
            </a:endParaRP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1000825" y="5029200"/>
            <a:ext cx="7514523" cy="1567189"/>
          </a:xfrm>
        </p:spPr>
        <p:txBody>
          <a:bodyPr/>
          <a:lstStyle/>
          <a:p>
            <a:endParaRPr lang="en-US" dirty="0" smtClean="0">
              <a:solidFill>
                <a:srgbClr val="D19B23"/>
              </a:solidFill>
            </a:endParaRPr>
          </a:p>
          <a:p>
            <a:endParaRPr lang="en-US" dirty="0">
              <a:solidFill>
                <a:srgbClr val="D19B23"/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0" y="6596390"/>
            <a:ext cx="5226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© 2013 Purdue University		Last updated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11/01/2013 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0570157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Example 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Applying policy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/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Birth </a:t>
            </a:r>
            <a:r>
              <a:rPr lang="en-US" dirty="0">
                <a:latin typeface="Arial" pitchFamily="34" charset="0"/>
                <a:cs typeface="Arial" pitchFamily="34" charset="0"/>
              </a:rPr>
              <a:t>mom is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an FY Faculty staff member who has worked at the University for 3 years. She is expecting on 4/4  and wants </a:t>
            </a:r>
            <a:r>
              <a:rPr lang="en-US" dirty="0">
                <a:latin typeface="Arial" pitchFamily="34" charset="0"/>
                <a:cs typeface="Arial" pitchFamily="34" charset="0"/>
              </a:rPr>
              <a:t>to take as much paid leave as possible without using her vacation or personal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business days. 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She is eligible for FMLA and PPL. The FMLA will run concurrently with her sick leave (while under a doctors care) and her PPL for bonding time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r>
              <a:rPr lang="en-US" dirty="0" smtClean="0">
                <a:latin typeface="Arial" pitchFamily="34" charset="0"/>
                <a:cs typeface="Arial" pitchFamily="34" charset="0"/>
              </a:rPr>
              <a:t>Doctor takes her off work a week early on 3/28 due to complications and the baby is born on 4/4.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2761556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42" presetClass="entr" presetSubtype="0" fill="hold" nodeType="withEffect">
                                  <p:stCondLst>
                                    <p:cond delay="500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4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+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19" name="Straight Connector 18"/>
          <p:cNvCxnSpPr/>
          <p:nvPr/>
        </p:nvCxnSpPr>
        <p:spPr>
          <a:xfrm rot="5400000">
            <a:off x="2639946" y="3999714"/>
            <a:ext cx="4355068" cy="7946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>
            <a:stCxn id="21" idx="2"/>
          </p:cNvCxnSpPr>
          <p:nvPr/>
        </p:nvCxnSpPr>
        <p:spPr>
          <a:xfrm flipH="1">
            <a:off x="533400" y="1618151"/>
            <a:ext cx="12755" cy="4126468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Example </a:t>
            </a:r>
          </a:p>
        </p:txBody>
      </p:sp>
      <p:sp>
        <p:nvSpPr>
          <p:cNvPr id="6" name="Text Placeholder 5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spc="300" dirty="0" smtClean="0"/>
              <a:t>Applying policy</a:t>
            </a:r>
            <a:endParaRPr lang="en-US" spc="300" dirty="0"/>
          </a:p>
        </p:txBody>
      </p:sp>
      <p:sp>
        <p:nvSpPr>
          <p:cNvPr id="9" name="Rectangle 8"/>
          <p:cNvSpPr/>
          <p:nvPr/>
        </p:nvSpPr>
        <p:spPr>
          <a:xfrm>
            <a:off x="533400" y="3013086"/>
            <a:ext cx="4288054" cy="355221"/>
          </a:xfrm>
          <a:prstGeom prst="rect">
            <a:avLst/>
          </a:prstGeom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 smtClean="0"/>
              <a:t>FMSE     8 </a:t>
            </a:r>
            <a:r>
              <a:rPr lang="en-US" b="1" dirty="0"/>
              <a:t>hours </a:t>
            </a:r>
            <a:r>
              <a:rPr lang="en-US" b="1" dirty="0" smtClean="0"/>
              <a:t>/ day</a:t>
            </a:r>
            <a:endParaRPr lang="en-US" b="1" dirty="0"/>
          </a:p>
        </p:txBody>
      </p:sp>
      <p:sp>
        <p:nvSpPr>
          <p:cNvPr id="12" name="TextBox 11"/>
          <p:cNvSpPr txBox="1"/>
          <p:nvPr/>
        </p:nvSpPr>
        <p:spPr>
          <a:xfrm>
            <a:off x="3792753" y="1518375"/>
            <a:ext cx="2057400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Doctor releases patient </a:t>
            </a:r>
            <a:endParaRPr lang="en-US" sz="1400" b="1" dirty="0"/>
          </a:p>
        </p:txBody>
      </p:sp>
      <p:sp>
        <p:nvSpPr>
          <p:cNvPr id="13" name="Rectangle 12"/>
          <p:cNvSpPr/>
          <p:nvPr/>
        </p:nvSpPr>
        <p:spPr>
          <a:xfrm>
            <a:off x="4846354" y="3953919"/>
            <a:ext cx="2511376" cy="556223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600" b="1" dirty="0" smtClean="0"/>
              <a:t>FMPL  8 hours / day</a:t>
            </a:r>
            <a:endParaRPr lang="en-US" sz="1600" b="1" dirty="0"/>
          </a:p>
        </p:txBody>
      </p:sp>
      <p:sp>
        <p:nvSpPr>
          <p:cNvPr id="8" name="Rectangle 7"/>
          <p:cNvSpPr/>
          <p:nvPr/>
        </p:nvSpPr>
        <p:spPr>
          <a:xfrm>
            <a:off x="522110" y="1826153"/>
            <a:ext cx="6850598" cy="468867"/>
          </a:xfrm>
          <a:prstGeom prst="rect">
            <a:avLst/>
          </a:prstGeom>
          <a:solidFill>
            <a:srgbClr val="77933C"/>
          </a:solidFill>
          <a:ln>
            <a:solidFill>
              <a:schemeClr val="accent3">
                <a:lumMod val="75000"/>
              </a:schemeClr>
            </a:solidFill>
          </a:ln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b="1" dirty="0"/>
              <a:t>FMLA 3/28 to 6/19 (12 weeks)</a:t>
            </a:r>
          </a:p>
          <a:p>
            <a:pPr algn="ctr"/>
            <a:r>
              <a:rPr lang="en-US" b="1" dirty="0" smtClean="0"/>
              <a:t> </a:t>
            </a:r>
            <a:endParaRPr lang="en-US" b="1" dirty="0"/>
          </a:p>
        </p:txBody>
      </p:sp>
      <p:sp>
        <p:nvSpPr>
          <p:cNvPr id="14" name="TextBox 13"/>
          <p:cNvSpPr txBox="1"/>
          <p:nvPr/>
        </p:nvSpPr>
        <p:spPr>
          <a:xfrm>
            <a:off x="6634042" y="3426295"/>
            <a:ext cx="1389752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 6 weeks of PPL</a:t>
            </a:r>
          </a:p>
          <a:p>
            <a:endParaRPr lang="en-US" sz="1400" b="1" dirty="0"/>
          </a:p>
        </p:txBody>
      </p:sp>
      <p:sp>
        <p:nvSpPr>
          <p:cNvPr id="15" name="Rectangle 14"/>
          <p:cNvSpPr/>
          <p:nvPr/>
        </p:nvSpPr>
        <p:spPr>
          <a:xfrm>
            <a:off x="7389436" y="4527128"/>
            <a:ext cx="1310119" cy="512802"/>
          </a:xfrm>
          <a:prstGeom prst="rect">
            <a:avLst/>
          </a:prstGeom>
          <a:solidFill>
            <a:schemeClr val="accent2">
              <a:lumMod val="75000"/>
            </a:schemeClr>
          </a:solidFill>
          <a:effectLst>
            <a:outerShdw blurRad="50800" dist="38100" dir="8100000" algn="tr" rotWithShape="0">
              <a:prstClr val="black">
                <a:alpha val="40000"/>
              </a:prstClr>
            </a:outerShdw>
          </a:effectLst>
          <a:scene3d>
            <a:camera prst="orthographicFront"/>
            <a:lightRig rig="threePt" dir="t"/>
          </a:scene3d>
          <a:sp3d>
            <a:bevelT/>
          </a:sp3d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r>
              <a:rPr lang="en-US" sz="1400" b="1" dirty="0" smtClean="0">
                <a:latin typeface="Arial" pitchFamily="34" charset="0"/>
                <a:cs typeface="Arial" pitchFamily="34" charset="0"/>
              </a:rPr>
              <a:t>       PPL               8 hours/day</a:t>
            </a:r>
            <a:endParaRPr lang="en-US" sz="1400" b="1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TextBox 15"/>
          <p:cNvSpPr txBox="1"/>
          <p:nvPr/>
        </p:nvSpPr>
        <p:spPr>
          <a:xfrm>
            <a:off x="7377517" y="4232030"/>
            <a:ext cx="184731" cy="52322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endParaRPr lang="en-US" sz="1400" b="1" dirty="0"/>
          </a:p>
          <a:p>
            <a:endParaRPr lang="en-US" sz="1400" b="1" dirty="0"/>
          </a:p>
        </p:txBody>
      </p:sp>
      <p:cxnSp>
        <p:nvCxnSpPr>
          <p:cNvPr id="20" name="Straight Connector 19"/>
          <p:cNvCxnSpPr>
            <a:stCxn id="22" idx="2"/>
          </p:cNvCxnSpPr>
          <p:nvPr/>
        </p:nvCxnSpPr>
        <p:spPr>
          <a:xfrm>
            <a:off x="7377517" y="1627923"/>
            <a:ext cx="0" cy="3976087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TextBox 20"/>
          <p:cNvSpPr txBox="1"/>
          <p:nvPr/>
        </p:nvSpPr>
        <p:spPr>
          <a:xfrm>
            <a:off x="228600" y="1248819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3/28</a:t>
            </a:r>
            <a:endParaRPr lang="en-US" b="1" dirty="0"/>
          </a:p>
        </p:txBody>
      </p:sp>
      <p:sp>
        <p:nvSpPr>
          <p:cNvPr id="22" name="TextBox 21"/>
          <p:cNvSpPr txBox="1"/>
          <p:nvPr/>
        </p:nvSpPr>
        <p:spPr>
          <a:xfrm>
            <a:off x="7059962" y="1258591"/>
            <a:ext cx="63511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6/19</a:t>
            </a:r>
            <a:endParaRPr lang="en-US" b="1" dirty="0"/>
          </a:p>
        </p:txBody>
      </p:sp>
      <p:sp>
        <p:nvSpPr>
          <p:cNvPr id="24" name="TextBox 23"/>
          <p:cNvSpPr txBox="1"/>
          <p:nvPr/>
        </p:nvSpPr>
        <p:spPr>
          <a:xfrm>
            <a:off x="4528799" y="1233781"/>
            <a:ext cx="635110" cy="646331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5/22</a:t>
            </a:r>
          </a:p>
          <a:p>
            <a:endParaRPr lang="en-US" b="1" dirty="0"/>
          </a:p>
        </p:txBody>
      </p:sp>
      <p:cxnSp>
        <p:nvCxnSpPr>
          <p:cNvPr id="25" name="Straight Connector 24"/>
          <p:cNvCxnSpPr>
            <a:stCxn id="26" idx="2"/>
          </p:cNvCxnSpPr>
          <p:nvPr/>
        </p:nvCxnSpPr>
        <p:spPr>
          <a:xfrm>
            <a:off x="8667495" y="1618151"/>
            <a:ext cx="32060" cy="3985859"/>
          </a:xfrm>
          <a:prstGeom prst="line">
            <a:avLst/>
          </a:prstGeom>
          <a:ln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6" name="TextBox 25"/>
          <p:cNvSpPr txBox="1"/>
          <p:nvPr/>
        </p:nvSpPr>
        <p:spPr>
          <a:xfrm>
            <a:off x="8382000" y="1248819"/>
            <a:ext cx="570990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 7/3</a:t>
            </a:r>
            <a:endParaRPr lang="en-US" b="1" dirty="0"/>
          </a:p>
        </p:txBody>
      </p:sp>
      <p:sp>
        <p:nvSpPr>
          <p:cNvPr id="28" name="TextBox 27"/>
          <p:cNvSpPr txBox="1"/>
          <p:nvPr/>
        </p:nvSpPr>
        <p:spPr>
          <a:xfrm>
            <a:off x="1279071" y="2704736"/>
            <a:ext cx="3080657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 smtClean="0"/>
              <a:t>8 weeks while under a doctors care</a:t>
            </a:r>
            <a:endParaRPr lang="en-US" sz="1400" b="1" dirty="0"/>
          </a:p>
        </p:txBody>
      </p:sp>
      <p:sp>
        <p:nvSpPr>
          <p:cNvPr id="23" name="TextBox 22"/>
          <p:cNvSpPr txBox="1"/>
          <p:nvPr/>
        </p:nvSpPr>
        <p:spPr>
          <a:xfrm>
            <a:off x="863710" y="1249085"/>
            <a:ext cx="518091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b="1" dirty="0" smtClean="0"/>
              <a:t>4/4</a:t>
            </a:r>
            <a:endParaRPr lang="en-US" b="1" dirty="0"/>
          </a:p>
        </p:txBody>
      </p:sp>
      <p:cxnSp>
        <p:nvCxnSpPr>
          <p:cNvPr id="3" name="Straight Connector 2"/>
          <p:cNvCxnSpPr/>
          <p:nvPr/>
        </p:nvCxnSpPr>
        <p:spPr>
          <a:xfrm>
            <a:off x="1122755" y="2295020"/>
            <a:ext cx="1" cy="718066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620027" y="1518375"/>
            <a:ext cx="1187002" cy="30777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b="1" dirty="0"/>
              <a:t> </a:t>
            </a:r>
            <a:r>
              <a:rPr lang="en-US" sz="1400" b="1" dirty="0" smtClean="0"/>
              <a:t>     Birth </a:t>
            </a:r>
            <a:endParaRPr lang="en-US" sz="1400" b="1" dirty="0"/>
          </a:p>
        </p:txBody>
      </p:sp>
      <p:cxnSp>
        <p:nvCxnSpPr>
          <p:cNvPr id="32" name="Straight Connector 31"/>
          <p:cNvCxnSpPr/>
          <p:nvPr/>
        </p:nvCxnSpPr>
        <p:spPr>
          <a:xfrm>
            <a:off x="1122756" y="3368307"/>
            <a:ext cx="0" cy="2235703"/>
          </a:xfrm>
          <a:prstGeom prst="line">
            <a:avLst/>
          </a:prstGeom>
          <a:ln w="3175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64007818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CONTACT  INFORMATION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/>
        <p:txBody>
          <a:bodyPr>
            <a:normAutofit/>
          </a:bodyPr>
          <a:lstStyle/>
          <a:p>
            <a:pPr lvl="0"/>
            <a:r>
              <a:rPr lang="en-US" sz="2800" b="1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  </a:t>
            </a:r>
          </a:p>
          <a:p>
            <a:pPr lvl="0"/>
            <a:r>
              <a:rPr lang="en-US" sz="2000" b="1" dirty="0" smtClean="0">
                <a:latin typeface="Arial" pitchFamily="34" charset="0"/>
                <a:cs typeface="Arial" pitchFamily="34" charset="0"/>
              </a:rPr>
              <a:t>		 </a:t>
            </a:r>
            <a:r>
              <a:rPr lang="en-US" b="1" dirty="0" smtClean="0">
                <a:latin typeface="Arial" pitchFamily="34" charset="0"/>
                <a:cs typeface="Arial" pitchFamily="34" charset="0"/>
              </a:rPr>
              <a:t>FMLA/PPL Questions:</a:t>
            </a:r>
          </a:p>
          <a:p>
            <a:pPr marL="1485900" lvl="2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Paula Cheatham		49-41533</a:t>
            </a:r>
          </a:p>
          <a:p>
            <a:pPr marL="1485900" lvl="2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Pam Hardesty			49-66269</a:t>
            </a:r>
          </a:p>
          <a:p>
            <a:pPr marL="1485900" lvl="2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Lisa Hornbeck		49-41310</a:t>
            </a:r>
          </a:p>
          <a:p>
            <a:pPr marL="1085850" lvl="1" indent="-342900">
              <a:buFont typeface="Wingdings" panose="05000000000000000000" pitchFamily="2" charset="2"/>
              <a:buChar char="v"/>
            </a:pPr>
            <a:endParaRPr lang="en-US" sz="2000" b="1" dirty="0" smtClean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endParaRPr lang="en-US" sz="2000" b="1" dirty="0">
              <a:latin typeface="Arial" pitchFamily="34" charset="0"/>
              <a:cs typeface="Arial" pitchFamily="34" charset="0"/>
            </a:endParaRPr>
          </a:p>
          <a:p>
            <a:pPr lvl="1" indent="0">
              <a:buNone/>
            </a:pPr>
            <a:r>
              <a:rPr lang="en-US" b="1" dirty="0" smtClean="0">
                <a:latin typeface="Arial" pitchFamily="34" charset="0"/>
                <a:cs typeface="Arial" pitchFamily="34" charset="0"/>
              </a:rPr>
              <a:t>General Leaves Questions:</a:t>
            </a:r>
          </a:p>
          <a:p>
            <a:pPr marL="1485900" lvl="2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Tammy Synesael		49-41691</a:t>
            </a:r>
            <a:endParaRPr lang="en-US" sz="2000" b="1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61793651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closing</a:t>
            </a:r>
            <a:br>
              <a:rPr lang="en-US" dirty="0" smtClean="0"/>
            </a:b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454216" y="1121229"/>
            <a:ext cx="8326019" cy="5010375"/>
          </a:xfrm>
        </p:spPr>
        <p:txBody>
          <a:bodyPr>
            <a:normAutofit fontScale="92500" lnSpcReduction="10000"/>
          </a:bodyPr>
          <a:lstStyle/>
          <a:p>
            <a:pPr lvl="0" algn="ctr"/>
            <a:endParaRPr lang="en-US" sz="60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en-US" sz="6000" dirty="0" smtClean="0">
                <a:latin typeface="Arial" pitchFamily="34" charset="0"/>
                <a:cs typeface="Arial" pitchFamily="34" charset="0"/>
              </a:rPr>
              <a:t>Questions</a:t>
            </a:r>
          </a:p>
          <a:p>
            <a:pPr lvl="0" algn="ctr"/>
            <a:endParaRPr lang="en-US" sz="7500" dirty="0">
              <a:latin typeface="Arial" pitchFamily="34" charset="0"/>
              <a:cs typeface="Arial" pitchFamily="34" charset="0"/>
            </a:endParaRPr>
          </a:p>
          <a:p>
            <a:pPr lvl="0" algn="ctr"/>
            <a:endParaRPr lang="en-US" sz="7500" dirty="0" smtClean="0">
              <a:latin typeface="Arial" pitchFamily="34" charset="0"/>
              <a:cs typeface="Arial" pitchFamily="34" charset="0"/>
            </a:endParaRPr>
          </a:p>
          <a:p>
            <a:pPr lvl="0" algn="ctr"/>
            <a:r>
              <a:rPr lang="en-US" sz="3900" i="1" dirty="0" smtClean="0">
                <a:latin typeface="Arial" pitchFamily="34" charset="0"/>
                <a:cs typeface="Arial" pitchFamily="34" charset="0"/>
              </a:rPr>
              <a:t>Thank you for your time </a:t>
            </a:r>
            <a:endParaRPr lang="en-US" sz="3900" i="1" dirty="0">
              <a:latin typeface="Arial" pitchFamily="34" charset="0"/>
              <a:cs typeface="Arial" pitchFamily="34" charset="0"/>
            </a:endParaRPr>
          </a:p>
        </p:txBody>
      </p:sp>
      <p:pic>
        <p:nvPicPr>
          <p:cNvPr id="1027" name="Picture 3" descr="C:\Users\stephecl\AppData\Local\Microsoft\Windows\Temporary Internet Files\Content.IE5\725V9IPW\MC900441428[1].png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86957" y="2819400"/>
            <a:ext cx="1899444" cy="189944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3483145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and Medical leave act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Defining FMLA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367130" y="1262744"/>
            <a:ext cx="8326019" cy="5279570"/>
          </a:xfrm>
        </p:spPr>
        <p:txBody>
          <a:bodyPr>
            <a:normAutofit/>
          </a:bodyPr>
          <a:lstStyle/>
          <a:p>
            <a:r>
              <a:rPr lang="en-US" dirty="0" smtClean="0"/>
              <a:t>What is the Family and Medical Leave Act (FMLA)?</a:t>
            </a:r>
          </a:p>
          <a:p>
            <a:endParaRPr lang="en-US" dirty="0" smtClean="0"/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FMLA is a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federal law and University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policy.</a:t>
            </a:r>
          </a:p>
          <a:p>
            <a:pPr marL="1085850" lvl="1" indent="-342900">
              <a:buFont typeface="Arial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12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workweeks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unpaid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job-protected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leave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over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0"/>
            <a:r>
              <a:rPr lang="en-US" sz="20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		a 12-month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period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for medical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and family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							reasons.</a:t>
            </a:r>
          </a:p>
          <a:p>
            <a:pPr lvl="0"/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26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workweeks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of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unpaid job-protected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leave in a </a:t>
            </a:r>
          </a:p>
          <a:p>
            <a:pPr lvl="2" indent="0">
              <a:buNone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12 month period to care for a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C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overed Service member, 	limited to a combined total of 26 workweeks for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all types 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	FMLA leave.</a:t>
            </a:r>
            <a:endParaRPr lang="en-US" sz="2000" dirty="0"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 Placeholder 9"/>
          <p:cNvSpPr txBox="1">
            <a:spLocks/>
          </p:cNvSpPr>
          <p:nvPr/>
        </p:nvSpPr>
        <p:spPr>
          <a:xfrm>
            <a:off x="1000825" y="5860788"/>
            <a:ext cx="7514523" cy="31174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>
            <a:lvl1pPr marL="0" indent="0" algn="l" defTabSz="457200" rtl="0" eaLnBrk="1" latinLnBrk="0" hangingPunct="1">
              <a:spcBef>
                <a:spcPct val="20000"/>
              </a:spcBef>
              <a:buFontTx/>
              <a:buNone/>
              <a:defRPr sz="1800" b="1" kern="1200">
                <a:solidFill>
                  <a:schemeClr val="bg1">
                    <a:lumMod val="50000"/>
                  </a:schemeClr>
                </a:solidFill>
                <a:latin typeface="Arial"/>
                <a:ea typeface="+mn-ea"/>
                <a:cs typeface="Arial"/>
              </a:defRPr>
            </a:lvl1pPr>
            <a:lvl2pPr marL="742950" indent="-28575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2pPr>
            <a:lvl3pPr marL="1143000" indent="-228600" algn="l" defTabSz="457200" rtl="0" eaLnBrk="1" latinLnBrk="0" hangingPunct="1">
              <a:spcBef>
                <a:spcPct val="20000"/>
              </a:spcBef>
              <a:buFont typeface="Lucida Grande"/>
              <a:buChar char="–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3pPr>
            <a:lvl4pPr marL="1600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4pPr>
            <a:lvl5pPr marL="2057400" indent="-228600" algn="l" defTabSz="457200" rtl="0" eaLnBrk="1" latinLnBrk="0" hangingPunct="1">
              <a:spcBef>
                <a:spcPct val="20000"/>
              </a:spcBef>
              <a:buFont typeface="Arial"/>
              <a:buChar char="»"/>
              <a:defRPr sz="1600" kern="1200">
                <a:solidFill>
                  <a:schemeClr val="tx1"/>
                </a:solidFill>
                <a:latin typeface="Arial"/>
                <a:ea typeface="+mn-ea"/>
                <a:cs typeface="Arial"/>
              </a:defRPr>
            </a:lvl5pPr>
            <a:lvl6pPr marL="25146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457200" rtl="0" eaLnBrk="1" latinLnBrk="0" hangingPunct="1">
              <a:spcBef>
                <a:spcPct val="20000"/>
              </a:spcBef>
              <a:buFont typeface="Arial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endParaRPr lang="en-US" dirty="0" smtClean="0">
              <a:solidFill>
                <a:srgbClr val="D19B23"/>
              </a:solidFill>
            </a:endParaRPr>
          </a:p>
          <a:p>
            <a:endParaRPr lang="en-US" dirty="0" smtClean="0">
              <a:solidFill>
                <a:srgbClr val="D19B23"/>
              </a:solidFill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69925579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and Medical Leave Act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Who is eligible for FMLA?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/>
        <p:txBody>
          <a:bodyPr>
            <a:normAutofit/>
          </a:bodyPr>
          <a:lstStyle/>
          <a:p>
            <a:r>
              <a:rPr lang="en-US" dirty="0" smtClean="0"/>
              <a:t>An Employee must:</a:t>
            </a:r>
          </a:p>
          <a:p>
            <a:endParaRPr lang="en-US" dirty="0" smtClean="0"/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Have been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employed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at the University for at least 12 months (consecutively or non-consecutively within the prior seven years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). 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Have </a:t>
            </a:r>
            <a:r>
              <a:rPr lang="en-US" sz="2000" b="1" dirty="0">
                <a:latin typeface="Arial" pitchFamily="34" charset="0"/>
                <a:cs typeface="Arial" pitchFamily="34" charset="0"/>
              </a:rPr>
              <a:t>worked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at least 1,250 hours during the 12-month period preceding the date that FMLA leave would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begin.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Have </a:t>
            </a:r>
            <a:r>
              <a:rPr lang="en-US" sz="2000" b="1" dirty="0" smtClean="0">
                <a:latin typeface="Arial" pitchFamily="34" charset="0"/>
                <a:cs typeface="Arial" pitchFamily="34" charset="0"/>
              </a:rPr>
              <a:t>NOT exhausted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FMLA allotment during the 12-month period preceding the date that the leave would begin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2000" b="1" dirty="0">
              <a:solidFill>
                <a:schemeClr val="accent2">
                  <a:lumMod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r>
              <a:rPr lang="en-US" sz="20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   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Note</a:t>
            </a:r>
            <a:r>
              <a:rPr lang="en-US" sz="16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: The 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12-months preceding the leave is a </a:t>
            </a:r>
            <a:r>
              <a:rPr lang="en-US" sz="16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rolling 12-month </a:t>
            </a:r>
            <a:r>
              <a:rPr lang="en-US" sz="16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period/calendar </a:t>
            </a:r>
            <a:endParaRPr lang="en-US" sz="1600" dirty="0"/>
          </a:p>
        </p:txBody>
      </p:sp>
    </p:spTree>
    <p:extLst>
      <p:ext uri="{BB962C8B-B14F-4D97-AF65-F5344CB8AC3E}">
        <p14:creationId xmlns:p14="http://schemas.microsoft.com/office/powerpoint/2010/main" val="194369004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and medical leave act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What Situations Qualify as FMLA?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367130" y="1368562"/>
            <a:ext cx="8326019" cy="507986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 a Personal Sick Leave: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A serious health condition </a:t>
            </a:r>
            <a:r>
              <a:rPr lang="en-US" dirty="0">
                <a:latin typeface="Arial" pitchFamily="34" charset="0"/>
                <a:cs typeface="Arial" pitchFamily="34" charset="0"/>
              </a:rPr>
              <a:t>that makes the employee unable to perform one or more of the essential functions of the employee's job, as certified by his or her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health care provider </a:t>
            </a:r>
          </a:p>
          <a:p>
            <a:pPr lvl="1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	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	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(continuously, intermittently or reduced schedule)</a:t>
            </a:r>
          </a:p>
          <a:p>
            <a:pPr lvl="1" indent="0">
              <a:buNone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dirty="0">
                <a:latin typeface="Arial" pitchFamily="34" charset="0"/>
                <a:cs typeface="Arial" pitchFamily="34" charset="0"/>
              </a:rPr>
              <a:t>birth of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a son </a:t>
            </a:r>
            <a:r>
              <a:rPr lang="en-US" dirty="0">
                <a:latin typeface="Arial" pitchFamily="34" charset="0"/>
                <a:cs typeface="Arial" pitchFamily="34" charset="0"/>
              </a:rPr>
              <a:t>or 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daughter*</a:t>
            </a:r>
            <a:endParaRPr lang="en-US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sz="2200" dirty="0">
              <a:latin typeface="Arial" pitchFamily="34" charset="0"/>
              <a:cs typeface="Arial" pitchFamily="34" charset="0"/>
            </a:endParaRPr>
          </a:p>
          <a:p>
            <a:r>
              <a:rPr lang="en-US" sz="22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*</a:t>
            </a:r>
            <a:r>
              <a:rPr lang="en-US" sz="1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Note: When </a:t>
            </a:r>
            <a:r>
              <a:rPr lang="en-US" sz="1800" b="1" dirty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both spouses are employed at Purdue, employees must share 12 weeks of FMLA eligibility for birth/adoption/ </a:t>
            </a:r>
            <a:r>
              <a:rPr lang="en-US" sz="1800" b="1" dirty="0" smtClean="0">
                <a:solidFill>
                  <a:schemeClr val="accent2">
                    <a:lumMod val="50000"/>
                  </a:schemeClr>
                </a:solidFill>
                <a:latin typeface="Arial" pitchFamily="34" charset="0"/>
                <a:cs typeface="Arial" pitchFamily="34" charset="0"/>
              </a:rPr>
              <a:t>placement/bonding.</a:t>
            </a:r>
            <a:endParaRPr lang="en-US" sz="18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5957530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Family and medical leave act	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What situations qualify as FMLA?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367130" y="1219200"/>
            <a:ext cx="8326019" cy="5400675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 a Family Sick Leave: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The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placement of a son or daughter by adoption or foster care (including related court appearances, consultations with attorneys, and counseling sessions) </a:t>
            </a:r>
            <a:endParaRPr lang="en-US" sz="18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1000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Care of a son or daughter during the first 12 months following birth or placement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Care of a spouse, same sex domestic partner, son or daughter under the age of 18, or parent with a serious health condition as certified by the family member‘s healthcare provider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Wingdings" panose="05000000000000000000" pitchFamily="2" charset="2"/>
              <a:buChar char="v"/>
            </a:pPr>
            <a:r>
              <a:rPr lang="en-US" sz="1800" dirty="0" smtClean="0">
                <a:latin typeface="Arial" pitchFamily="34" charset="0"/>
                <a:cs typeface="Arial" pitchFamily="34" charset="0"/>
              </a:rPr>
              <a:t>Care of a son or daughter (18 or over) who is </a:t>
            </a:r>
            <a:r>
              <a:rPr lang="en-US" sz="1800" dirty="0">
                <a:latin typeface="Arial" pitchFamily="34" charset="0"/>
                <a:cs typeface="Arial" pitchFamily="34" charset="0"/>
              </a:rPr>
              <a:t>incapable of self-care due to a mental or physical disability as defined under </a:t>
            </a:r>
            <a:r>
              <a:rPr lang="en-US" sz="1800" dirty="0" smtClean="0">
                <a:latin typeface="Arial" pitchFamily="34" charset="0"/>
                <a:cs typeface="Arial" pitchFamily="34" charset="0"/>
              </a:rPr>
              <a:t>ADA.</a:t>
            </a:r>
          </a:p>
          <a:p>
            <a:pPr marL="342900" indent="-342900">
              <a:buFont typeface="Wingdings" panose="05000000000000000000" pitchFamily="2" charset="2"/>
              <a:buChar char="v"/>
            </a:pPr>
            <a:endParaRPr lang="en-US" sz="1000" dirty="0" smtClean="0">
              <a:latin typeface="Arial" pitchFamily="34" charset="0"/>
              <a:cs typeface="Arial" pitchFamily="34" charset="0"/>
            </a:endParaRPr>
          </a:p>
          <a:p>
            <a:pPr marL="1143000" lvl="3" indent="-285750">
              <a:buFont typeface="Arial" panose="020B0604020202020204" pitchFamily="34" charset="0"/>
              <a:buChar char="•"/>
            </a:pPr>
            <a:r>
              <a:rPr lang="en-US" sz="1400" i="1" dirty="0">
                <a:solidFill>
                  <a:srgbClr val="A3792C"/>
                </a:solidFill>
              </a:rPr>
              <a:t>Paid sick leave under FMLA or non-FMLA issues for a covered family member is </a:t>
            </a:r>
            <a:endParaRPr lang="en-US" sz="1400" i="1" dirty="0" smtClean="0">
              <a:solidFill>
                <a:srgbClr val="A3792C"/>
              </a:solidFill>
            </a:endParaRPr>
          </a:p>
          <a:p>
            <a:pPr marL="857250" lvl="3" indent="0">
              <a:buNone/>
            </a:pPr>
            <a:r>
              <a:rPr lang="en-US" sz="1400" i="1" dirty="0" smtClean="0">
                <a:solidFill>
                  <a:srgbClr val="A3792C"/>
                </a:solidFill>
              </a:rPr>
              <a:t>limited </a:t>
            </a:r>
            <a:r>
              <a:rPr lang="en-US" sz="1400" i="1" dirty="0">
                <a:solidFill>
                  <a:srgbClr val="A3792C"/>
                </a:solidFill>
              </a:rPr>
              <a:t>to 10 days per fiscal year.  If not exhausted, sick leave must be used for a family member for these 10 days or 80 hours.</a:t>
            </a:r>
            <a:endParaRPr lang="en-US" sz="1400" dirty="0">
              <a:solidFill>
                <a:srgbClr val="A3792C"/>
              </a:solidFill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331280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Family and medical leave act	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/>
              <a:t>What situations qualify as FMLA?</a:t>
            </a:r>
          </a:p>
          <a:p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367130" y="1368562"/>
            <a:ext cx="8326019" cy="483221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For a Military Leave:</a:t>
            </a:r>
          </a:p>
          <a:p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Any qualifying exigency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arising out of the fact that the employee’s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spouse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same sex domestic partner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son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daughter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, or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parent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is a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covered military member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covered active duty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(or has been notified of an impending call or order to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covered active duty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) with the Armed Forces in a foreign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country</a:t>
            </a: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228600" indent="-228600">
              <a:buFont typeface="Arial" pitchFamily="34" charset="0"/>
              <a:buChar char="•"/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Care of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a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covered servicemember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with a serious injury or illness if the employee is the spouse, same sex domestic partner, son, daughter, parent or next of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kin of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the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covered </a:t>
            </a:r>
            <a:r>
              <a:rPr lang="en-US" sz="2000" dirty="0" err="1" smtClean="0">
                <a:latin typeface="Arial" pitchFamily="34" charset="0"/>
                <a:cs typeface="Arial" pitchFamily="34" charset="0"/>
              </a:rPr>
              <a:t>servicemember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(26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weeks)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0708478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82870" y="1900644"/>
            <a:ext cx="8261130" cy="2225042"/>
          </a:xfrm>
        </p:spPr>
        <p:txBody>
          <a:bodyPr/>
          <a:lstStyle/>
          <a:p>
            <a:pPr algn="ctr"/>
            <a:r>
              <a:rPr lang="en-US" sz="3600" dirty="0" smtClean="0"/>
              <a:t/>
            </a:r>
            <a:br>
              <a:rPr lang="en-US" sz="3600" dirty="0" smtClean="0"/>
            </a:br>
            <a:r>
              <a:rPr lang="en-US" sz="3600" dirty="0" smtClean="0"/>
              <a:t>Paid Parental Leave  (PPL)</a:t>
            </a:r>
            <a:r>
              <a:rPr lang="en-US" sz="4800" dirty="0" smtClean="0"/>
              <a:t/>
            </a:r>
            <a:br>
              <a:rPr lang="en-US" sz="4800" dirty="0" smtClean="0"/>
            </a:br>
            <a:r>
              <a:rPr lang="en-US" sz="4800" dirty="0" smtClean="0"/>
              <a:t/>
            </a:r>
            <a:br>
              <a:rPr lang="en-US" sz="4800" dirty="0" smtClean="0"/>
            </a:br>
            <a:endParaRPr lang="en-US" sz="3200" dirty="0">
              <a:solidFill>
                <a:srgbClr val="D19B23"/>
              </a:solidFill>
            </a:endParaRPr>
          </a:p>
        </p:txBody>
      </p:sp>
      <p:sp>
        <p:nvSpPr>
          <p:cNvPr id="9" name="Text Placeholder 8"/>
          <p:cNvSpPr>
            <a:spLocks noGrp="1"/>
          </p:cNvSpPr>
          <p:nvPr>
            <p:ph type="body" sz="quarter" idx="13"/>
          </p:nvPr>
        </p:nvSpPr>
        <p:spPr>
          <a:xfrm>
            <a:off x="882870" y="4284190"/>
            <a:ext cx="8261130" cy="954143"/>
          </a:xfrm>
        </p:spPr>
        <p:txBody>
          <a:bodyPr/>
          <a:lstStyle/>
          <a:p>
            <a:pPr algn="ctr"/>
            <a:r>
              <a:rPr lang="en-US" dirty="0" smtClean="0"/>
              <a:t>overview of policies and procedures</a:t>
            </a:r>
            <a:endParaRPr lang="en-US" dirty="0"/>
          </a:p>
        </p:txBody>
      </p:sp>
      <p:sp>
        <p:nvSpPr>
          <p:cNvPr id="5" name="TextBox 4"/>
          <p:cNvSpPr txBox="1"/>
          <p:nvPr/>
        </p:nvSpPr>
        <p:spPr>
          <a:xfrm>
            <a:off x="0" y="6596390"/>
            <a:ext cx="5226756" cy="24622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© 2013 Purdue University		Last updated </a:t>
            </a:r>
            <a:r>
              <a:rPr lang="en-US" sz="1000" dirty="0">
                <a:solidFill>
                  <a:schemeClr val="tx1">
                    <a:lumMod val="50000"/>
                    <a:lumOff val="50000"/>
                  </a:schemeClr>
                </a:solidFill>
              </a:rPr>
              <a:t> </a:t>
            </a:r>
            <a:r>
              <a:rPr lang="en-US" sz="1000" dirty="0" smtClean="0">
                <a:solidFill>
                  <a:schemeClr val="tx1">
                    <a:lumMod val="50000"/>
                    <a:lumOff val="50000"/>
                  </a:schemeClr>
                </a:solidFill>
              </a:rPr>
              <a:t>11/01/2013 </a:t>
            </a:r>
            <a:endParaRPr lang="en-US" sz="1050" dirty="0">
              <a:solidFill>
                <a:schemeClr val="tx1">
                  <a:lumMod val="50000"/>
                  <a:lumOff val="50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2505422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Paid parental leave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DEFINING </a:t>
            </a:r>
            <a:r>
              <a:rPr lang="en-US" dirty="0" err="1" smtClean="0"/>
              <a:t>ppl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idx="12"/>
          </p:nvPr>
        </p:nvSpPr>
        <p:spPr>
          <a:xfrm>
            <a:off x="200026" y="1368563"/>
            <a:ext cx="8493124" cy="5327512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What is Paid Parental Leave (PPL)?</a:t>
            </a:r>
          </a:p>
          <a:p>
            <a:endParaRPr lang="en-US" b="1" dirty="0" smtClean="0">
              <a:latin typeface="Arial" pitchFamily="34" charset="0"/>
              <a:cs typeface="Arial" pitchFamily="34" charset="0"/>
            </a:endParaRPr>
          </a:p>
          <a:p>
            <a:pPr lvl="1" indent="0">
              <a:buNone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Purpose:</a:t>
            </a:r>
          </a:p>
          <a:p>
            <a:pPr marL="1485900" lvl="2" indent="-342900">
              <a:buFont typeface="Wingdings" panose="05000000000000000000" pitchFamily="2" charset="2"/>
              <a:buChar char="v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Gives 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parents additional flexibility and time to </a:t>
            </a:r>
            <a:br>
              <a:rPr lang="en-US" sz="1900" dirty="0">
                <a:latin typeface="Arial" pitchFamily="34" charset="0"/>
                <a:cs typeface="Arial" pitchFamily="34" charset="0"/>
              </a:rPr>
            </a:br>
            <a:r>
              <a:rPr lang="en-US" sz="1900" dirty="0">
                <a:latin typeface="Arial" pitchFamily="34" charset="0"/>
                <a:cs typeface="Arial" pitchFamily="34" charset="0"/>
              </a:rPr>
              <a:t>bond with new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child</a:t>
            </a:r>
          </a:p>
          <a:p>
            <a:pPr marL="1485900" lvl="2" indent="-342900">
              <a:buFont typeface="Wingdings" panose="05000000000000000000" pitchFamily="2" charset="2"/>
              <a:buChar char="v"/>
            </a:pP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 marL="1485900" lvl="2" indent="-342900">
              <a:buFont typeface="Wingdings" panose="05000000000000000000" pitchFamily="2" charset="2"/>
              <a:buChar char="v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Adjust 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to a new family </a:t>
            </a:r>
            <a:r>
              <a:rPr lang="en-US" sz="1900" dirty="0" smtClean="0">
                <a:latin typeface="Arial" pitchFamily="34" charset="0"/>
                <a:cs typeface="Arial" pitchFamily="34" charset="0"/>
              </a:rPr>
              <a:t>situation</a:t>
            </a:r>
          </a:p>
          <a:p>
            <a:pPr lvl="2" indent="0">
              <a:buNone/>
            </a:pP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 marL="1485900" lvl="2" indent="-342900">
              <a:buFont typeface="Wingdings" panose="05000000000000000000" pitchFamily="2" charset="2"/>
              <a:buChar char="v"/>
            </a:pPr>
            <a:r>
              <a:rPr lang="en-US" sz="1900" dirty="0" smtClean="0">
                <a:latin typeface="Arial" pitchFamily="34" charset="0"/>
                <a:cs typeface="Arial" pitchFamily="34" charset="0"/>
              </a:rPr>
              <a:t>Balance </a:t>
            </a:r>
            <a:r>
              <a:rPr lang="en-US" sz="1900" dirty="0">
                <a:latin typeface="Arial" pitchFamily="34" charset="0"/>
                <a:cs typeface="Arial" pitchFamily="34" charset="0"/>
              </a:rPr>
              <a:t>professional obligations</a:t>
            </a:r>
          </a:p>
          <a:p>
            <a:pPr marL="342900" indent="-342900">
              <a:buFont typeface="Arial" pitchFamily="34" charset="0"/>
              <a:buChar char="•"/>
            </a:pPr>
            <a:endParaRPr lang="en-US" sz="1900" dirty="0" smtClean="0">
              <a:latin typeface="Arial" pitchFamily="34" charset="0"/>
              <a:cs typeface="Arial" pitchFamily="34" charset="0"/>
            </a:endParaRPr>
          </a:p>
          <a:p>
            <a:pPr lvl="1" indent="0">
              <a:buNone/>
            </a:pPr>
            <a:r>
              <a:rPr lang="en-US" sz="1600" b="1" dirty="0" smtClean="0">
                <a:latin typeface="Arial" pitchFamily="34" charset="0"/>
                <a:cs typeface="Arial" pitchFamily="34" charset="0"/>
              </a:rPr>
              <a:t>Advanced notice </a:t>
            </a:r>
            <a:r>
              <a:rPr lang="en-US" sz="1600" dirty="0" smtClean="0">
                <a:latin typeface="Arial" pitchFamily="34" charset="0"/>
                <a:cs typeface="Arial" pitchFamily="34" charset="0"/>
              </a:rPr>
              <a:t>by employee is required so appropriate planning can be scheduled for teaching and/or research obligations. PPL is a benefit of employment and its use will not be considered as a negative factor in employment actions, such as hiring, promotions, or disciplinary actions relating to attendance policies. </a:t>
            </a:r>
            <a:endParaRPr lang="en-US" sz="1600" dirty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9633193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itle 4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Paid parental leave</a:t>
            </a:r>
            <a:endParaRPr lang="en-US" dirty="0"/>
          </a:p>
        </p:txBody>
      </p:sp>
      <p:sp>
        <p:nvSpPr>
          <p:cNvPr id="6" name="Text Placeholder 5"/>
          <p:cNvSpPr>
            <a:spLocks noGrp="1"/>
          </p:cNvSpPr>
          <p:nvPr>
            <p:ph type="body" idx="11"/>
          </p:nvPr>
        </p:nvSpPr>
        <p:spPr/>
        <p:txBody>
          <a:bodyPr/>
          <a:lstStyle/>
          <a:p>
            <a:r>
              <a:rPr lang="en-US" dirty="0" smtClean="0"/>
              <a:t>Eligibility </a:t>
            </a:r>
            <a:endParaRPr lang="en-US" dirty="0"/>
          </a:p>
        </p:txBody>
      </p:sp>
      <p:sp>
        <p:nvSpPr>
          <p:cNvPr id="7" name="Text Placeholder 6"/>
          <p:cNvSpPr>
            <a:spLocks noGrp="1"/>
          </p:cNvSpPr>
          <p:nvPr>
            <p:ph type="body" idx="12"/>
          </p:nvPr>
        </p:nvSpPr>
        <p:spPr>
          <a:xfrm>
            <a:off x="367130" y="1435237"/>
            <a:ext cx="8326019" cy="5251313"/>
          </a:xfrm>
        </p:spPr>
        <p:txBody>
          <a:bodyPr>
            <a:normAutofit/>
          </a:bodyPr>
          <a:lstStyle/>
          <a:p>
            <a:r>
              <a:rPr lang="en-US" dirty="0" smtClean="0">
                <a:latin typeface="Arial" pitchFamily="34" charset="0"/>
                <a:cs typeface="Arial" pitchFamily="34" charset="0"/>
              </a:rPr>
              <a:t>To </a:t>
            </a:r>
            <a:r>
              <a:rPr lang="en-US" dirty="0">
                <a:latin typeface="Arial" pitchFamily="34" charset="0"/>
                <a:cs typeface="Arial" pitchFamily="34" charset="0"/>
              </a:rPr>
              <a:t>be eligible, the employee</a:t>
            </a:r>
            <a:r>
              <a:rPr lang="en-US" dirty="0" smtClean="0">
                <a:latin typeface="Arial" pitchFamily="34" charset="0"/>
                <a:cs typeface="Arial" pitchFamily="34" charset="0"/>
              </a:rPr>
              <a:t>:</a:t>
            </a: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lvl="1" indent="0">
              <a:buNone/>
            </a:pPr>
            <a:r>
              <a:rPr lang="en-US" dirty="0">
                <a:latin typeface="Arial" pitchFamily="34" charset="0"/>
                <a:cs typeface="Arial" pitchFamily="34" charset="0"/>
              </a:rPr>
              <a:t>Must be in a benefits-eligible position</a:t>
            </a:r>
          </a:p>
          <a:p>
            <a:pPr marL="1600200" lvl="2" indent="-4572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Faculty </a:t>
            </a:r>
          </a:p>
          <a:p>
            <a:pPr marL="1600200" lvl="2" indent="-4572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Staff</a:t>
            </a:r>
          </a:p>
          <a:p>
            <a:pPr marL="1600200" lvl="2" indent="-457200">
              <a:buFont typeface="Wingdings" panose="05000000000000000000" pitchFamily="2" charset="2"/>
              <a:buChar char="v"/>
            </a:pPr>
            <a:r>
              <a:rPr lang="en-US" sz="2000" dirty="0">
                <a:latin typeface="Arial" pitchFamily="34" charset="0"/>
                <a:cs typeface="Arial" pitchFamily="34" charset="0"/>
              </a:rPr>
              <a:t>Graduate Staff</a:t>
            </a:r>
          </a:p>
          <a:p>
            <a:pPr marL="1600200" lvl="2" indent="-457200">
              <a:buFont typeface="Wingdings" panose="05000000000000000000" pitchFamily="2" charset="2"/>
              <a:buChar char="v"/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Post-Doc</a:t>
            </a:r>
          </a:p>
          <a:p>
            <a:pPr marL="1600200" lvl="2" indent="-457200">
              <a:buFont typeface="Wingdings" panose="05000000000000000000" pitchFamily="2" charset="2"/>
              <a:buChar char="v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lvl="1" indent="0">
              <a:buNone/>
              <a:tabLst>
                <a:tab pos="169863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Must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be employed a minimum of 12 months, </a:t>
            </a:r>
            <a:endParaRPr lang="en-US" sz="2000" dirty="0" smtClean="0">
              <a:latin typeface="Arial" pitchFamily="34" charset="0"/>
              <a:cs typeface="Arial" pitchFamily="34" charset="0"/>
            </a:endParaRPr>
          </a:p>
          <a:p>
            <a:pPr lvl="1" indent="0">
              <a:buNone/>
              <a:tabLst>
                <a:tab pos="169863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half-time </a:t>
            </a:r>
            <a:r>
              <a:rPr lang="en-US" sz="2000" dirty="0">
                <a:latin typeface="Arial" pitchFamily="34" charset="0"/>
                <a:cs typeface="Arial" pitchFamily="34" charset="0"/>
              </a:rPr>
              <a:t>or more at the time of birth or </a:t>
            </a:r>
            <a:r>
              <a:rPr lang="en-US" sz="2000" dirty="0" smtClean="0">
                <a:latin typeface="Arial" pitchFamily="34" charset="0"/>
                <a:cs typeface="Arial" pitchFamily="34" charset="0"/>
              </a:rPr>
              <a:t>adoption.</a:t>
            </a:r>
          </a:p>
          <a:p>
            <a:pPr lvl="1" indent="0">
              <a:buNone/>
              <a:tabLst>
                <a:tab pos="169863" algn="l"/>
              </a:tabLst>
            </a:pPr>
            <a:endParaRPr lang="en-US" sz="2000" dirty="0">
              <a:latin typeface="Arial" pitchFamily="34" charset="0"/>
              <a:cs typeface="Arial" pitchFamily="34" charset="0"/>
            </a:endParaRPr>
          </a:p>
          <a:p>
            <a:pPr lvl="1" indent="0">
              <a:buNone/>
              <a:tabLst>
                <a:tab pos="169863" algn="l"/>
              </a:tabLst>
            </a:pPr>
            <a:r>
              <a:rPr lang="en-US" sz="2000" dirty="0" smtClean="0">
                <a:latin typeface="Arial" pitchFamily="34" charset="0"/>
                <a:cs typeface="Arial" pitchFamily="34" charset="0"/>
              </a:rPr>
              <a:t>Runs concurrently with FMLA.</a:t>
            </a:r>
          </a:p>
          <a:p>
            <a:pPr marL="1200150" lvl="1" indent="-457200">
              <a:buFont typeface="Arial" pitchFamily="34" charset="0"/>
              <a:buChar char="•"/>
              <a:tabLst>
                <a:tab pos="169863" algn="l"/>
              </a:tabLst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endParaRPr lang="en-US" dirty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Arial" pitchFamily="34" charset="0"/>
              <a:buChar char="•"/>
            </a:pPr>
            <a:endParaRPr lang="en-US" dirty="0" smtClean="0">
              <a:latin typeface="Arial" pitchFamily="34" charset="0"/>
              <a:cs typeface="Arial" pitchFamily="34" charset="0"/>
            </a:endParaRPr>
          </a:p>
          <a:p>
            <a:pPr marL="1085850" lvl="1" indent="-342900">
              <a:buFont typeface="Arial" pitchFamily="34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pPr marL="342900" indent="-342900">
              <a:buFont typeface="Arial" pitchFamily="34" charset="0"/>
              <a:buChar char="•"/>
            </a:pPr>
            <a:endParaRPr lang="en-US" dirty="0">
              <a:latin typeface="Arial" pitchFamily="34" charset="0"/>
              <a:cs typeface="Arial" pitchFamily="34" charset="0"/>
            </a:endParaRP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913055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p14:dur="300">
        <p:fade/>
      </p:transition>
    </mc:Choice>
    <mc:Fallback xmlns="">
      <p:transition xmlns:p14="http://schemas.microsoft.com/office/powerpoint/2010/main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MMPROD_NEXTUNIQUEID" val="10009"/>
  <p:tag name="MMPROD_UIDATA" val="&lt;database version=&quot;7.0&quot;&gt;&lt;object type=&quot;1&quot; unique_id=&quot;10001&quot;&gt;&lt;object type=&quot;8&quot; unique_id=&quot;10002&quot;&gt;&lt;/object&gt;&lt;object type=&quot;2&quot; unique_id=&quot;10003&quot;&gt;&lt;object type=&quot;3&quot; unique_id=&quot;10004&quot;&gt;&lt;property id=&quot;20148&quot; value=&quot;5&quot;/&gt;&lt;property id=&quot;20300&quot; value=&quot;Slide 1 - &amp;quot;Family and Medical Leave Act (FMLA)&amp;#x0D;&amp;#x0A;&amp;#x0D;&amp;#x0A;HRBN 230&amp;quot;&quot;/&gt;&lt;property id=&quot;20307&quot; value=&quot;261&quot;/&gt;&lt;/object&gt;&lt;object type=&quot;3&quot; unique_id=&quot;10005&quot;&gt;&lt;property id=&quot;20148&quot; value=&quot;5&quot;/&gt;&lt;property id=&quot;20300&quot; value=&quot;Slide 2 - &amp;quot;Course Objectives&amp;quot;&quot;/&gt;&lt;property id=&quot;20307&quot; value=&quot;263&quot;/&gt;&lt;/object&gt;&lt;object type=&quot;3&quot; unique_id=&quot;10006&quot;&gt;&lt;property id=&quot;20148&quot; value=&quot;5&quot;/&gt;&lt;property id=&quot;20300&quot; value=&quot;Slide 4 - &amp;quot;Family and medical leave act&amp;quot;&quot;/&gt;&lt;property id=&quot;20307&quot; value=&quot;289&quot;/&gt;&lt;/object&gt;&lt;object type=&quot;3&quot; unique_id=&quot;10008&quot;&gt;&lt;property id=&quot;20148&quot; value=&quot;5&quot;/&gt;&lt;property id=&quot;20300&quot; value=&quot;Slide 5 - &amp;quot;Family and Medical leave act&amp;quot;&quot;/&gt;&lt;property id=&quot;20307&quot; value=&quot;266&quot;/&gt;&lt;/object&gt;&lt;object type=&quot;3&quot; unique_id=&quot;10010&quot;&gt;&lt;property id=&quot;20148&quot; value=&quot;5&quot;/&gt;&lt;property id=&quot;20300&quot; value=&quot;Slide 6 - &amp;quot;Family and Medical leave act&amp;amp;#x09;&amp;quot;&quot;/&gt;&lt;property id=&quot;20307&quot; value=&quot;267&quot;/&gt;&lt;/object&gt;&lt;object type=&quot;3&quot; unique_id=&quot;10012&quot;&gt;&lt;property id=&quot;20148&quot; value=&quot;5&quot;/&gt;&lt;property id=&quot;20300&quot; value=&quot;Slide 7 - &amp;quot;Family and Medical leave act&amp;amp;#x09;&amp;quot;&quot;/&gt;&lt;property id=&quot;20307&quot; value=&quot;270&quot;/&gt;&lt;/object&gt;&lt;object type=&quot;3&quot; unique_id=&quot;10013&quot;&gt;&lt;property id=&quot;20148&quot; value=&quot;5&quot;/&gt;&lt;property id=&quot;20300&quot; value=&quot;Slide 8 - &amp;quot;Family and Medical leave act&amp;amp;#x09;&amp;quot;&quot;/&gt;&lt;property id=&quot;20307&quot; value=&quot;271&quot;/&gt;&lt;/object&gt;&lt;object type=&quot;3&quot; unique_id=&quot;10016&quot;&gt;&lt;property id=&quot;20148&quot; value=&quot;5&quot;/&gt;&lt;property id=&quot;20300&quot; value=&quot;Slide 9 - &amp;quot;Family and Medical Leave Act&amp;amp;#x09;&amp;quot;&quot;/&gt;&lt;property id=&quot;20307&quot; value=&quot;276&quot;/&gt;&lt;/object&gt;&lt;object type=&quot;3&quot; unique_id=&quot;10017&quot;&gt;&lt;property id=&quot;20148&quot; value=&quot;5&quot;/&gt;&lt;property id=&quot;20300&quot; value=&quot;Slide 10 - &amp;quot;Family and medical leave act&amp;amp;#x09;&amp;quot;&quot;/&gt;&lt;property id=&quot;20307&quot; value=&quot;274&quot;/&gt;&lt;/object&gt;&lt;object type=&quot;3&quot; unique_id=&quot;10018&quot;&gt;&lt;property id=&quot;20148&quot; value=&quot;5&quot;/&gt;&lt;property id=&quot;20300&quot; value=&quot;Slide 11 - &amp;quot;Family and medical leave act&amp;amp;#x09;&amp;quot;&quot;/&gt;&lt;property id=&quot;20307&quot; value=&quot;275&quot;/&gt;&lt;/object&gt;&lt;object type=&quot;3&quot; unique_id=&quot;10019&quot;&gt;&lt;property id=&quot;20148&quot; value=&quot;5&quot;/&gt;&lt;property id=&quot;20300&quot; value=&quot;Slide 12 - &amp;quot;Family and medical leave act&amp;amp;#x09;&amp;quot;&quot;/&gt;&lt;property id=&quot;20307&quot; value=&quot;277&quot;/&gt;&lt;/object&gt;&lt;object type=&quot;3&quot; unique_id=&quot;10025&quot;&gt;&lt;property id=&quot;20148&quot; value=&quot;5&quot;/&gt;&lt;property id=&quot;20300&quot; value=&quot;Slide 13 - &amp;quot;Family and medical leave act&amp;quot;&quot;/&gt;&lt;property id=&quot;20307&quot; value=&quot;283&quot;/&gt;&lt;/object&gt;&lt;object type=&quot;3&quot; unique_id=&quot;10026&quot;&gt;&lt;property id=&quot;20148&quot; value=&quot;5&quot;/&gt;&lt;property id=&quot;20300&quot; value=&quot;Slide 14 - &amp;quot;Family and medical leave act&amp;quot;&quot;/&gt;&lt;property id=&quot;20307&quot; value=&quot;284&quot;/&gt;&lt;/object&gt;&lt;object type=&quot;3&quot; unique_id=&quot;10030&quot;&gt;&lt;property id=&quot;20148&quot; value=&quot;5&quot;/&gt;&lt;property id=&quot;20300&quot; value=&quot;Slide 15 - &amp;quot;Family and medical leave act&amp;quot;&quot;/&gt;&lt;property id=&quot;20307&quot; value=&quot;288&quot;/&gt;&lt;/object&gt;&lt;object type=&quot;3&quot; unique_id=&quot;10031&quot;&gt;&lt;property id=&quot;20148&quot; value=&quot;5&quot;/&gt;&lt;property id=&quot;20300&quot; value=&quot;Slide 18 - &amp;quot;Family and medical leave act&amp;quot;&quot;/&gt;&lt;property id=&quot;20307&quot; value=&quot;290&quot;/&gt;&lt;/object&gt;&lt;object type=&quot;3&quot; unique_id=&quot;10032&quot;&gt;&lt;property id=&quot;20148&quot; value=&quot;5&quot;/&gt;&lt;property id=&quot;20300&quot; value=&quot;Slide 19 - &amp;quot;Family and medical leave act&amp;quot;&quot;/&gt;&lt;property id=&quot;20307&quot; value=&quot;291&quot;/&gt;&lt;/object&gt;&lt;object type=&quot;3&quot; unique_id=&quot;10033&quot;&gt;&lt;property id=&quot;20148&quot; value=&quot;5&quot;/&gt;&lt;property id=&quot;20300&quot; value=&quot;Slide 20 - &amp;quot;Family and medical leave act&amp;quot;&quot;/&gt;&lt;property id=&quot;20307&quot; value=&quot;292&quot;/&gt;&lt;/object&gt;&lt;object type=&quot;3&quot; unique_id=&quot;10034&quot;&gt;&lt;property id=&quot;20148&quot; value=&quot;5&quot;/&gt;&lt;property id=&quot;20300&quot; value=&quot;Slide 21 - &amp;quot;Family and medical leave act&amp;quot;&quot;/&gt;&lt;property id=&quot;20307&quot; value=&quot;293&quot;/&gt;&lt;/object&gt;&lt;object type=&quot;3&quot; unique_id=&quot;10035&quot;&gt;&lt;property id=&quot;20148&quot; value=&quot;5&quot;/&gt;&lt;property id=&quot;20300&quot; value=&quot;Slide 22 - &amp;quot;Family and medical leave act&amp;quot;&quot;/&gt;&lt;property id=&quot;20307&quot; value=&quot;294&quot;/&gt;&lt;/object&gt;&lt;object type=&quot;3&quot; unique_id=&quot;10036&quot;&gt;&lt;property id=&quot;20148&quot; value=&quot;5&quot;/&gt;&lt;property id=&quot;20300&quot; value=&quot;Slide 23 - &amp;quot;Family and medical leave act&amp;quot;&quot;/&gt;&lt;property id=&quot;20307&quot; value=&quot;295&quot;/&gt;&lt;/object&gt;&lt;object type=&quot;3&quot; unique_id=&quot;10039&quot;&gt;&lt;property id=&quot;20148&quot; value=&quot;5&quot;/&gt;&lt;property id=&quot;20300&quot; value=&quot;Slide 25 - &amp;quot;Family and medical leave act&amp;quot;&quot;/&gt;&lt;property id=&quot;20307&quot; value=&quot;298&quot;/&gt;&lt;/object&gt;&lt;object type=&quot;3&quot; unique_id=&quot;10042&quot;&gt;&lt;property id=&quot;20148&quot; value=&quot;5&quot;/&gt;&lt;property id=&quot;20300&quot; value=&quot;Slide 16 - &amp;quot;Family and medical leave act&amp;quot;&quot;/&gt;&lt;property id=&quot;20307&quot; value=&quot;301&quot;/&gt;&lt;/object&gt;&lt;object type=&quot;3&quot; unique_id=&quot;10043&quot;&gt;&lt;property id=&quot;20148&quot; value=&quot;5&quot;/&gt;&lt;property id=&quot;20300&quot; value=&quot;Slide 17 - &amp;quot;Family and medical leave act&amp;quot;&quot;/&gt;&lt;property id=&quot;20307&quot; value=&quot;302&quot;/&gt;&lt;/object&gt;&lt;object type=&quot;3&quot; unique_id=&quot;10044&quot;&gt;&lt;property id=&quot;20148&quot; value=&quot;5&quot;/&gt;&lt;property id=&quot;20300&quot; value=&quot;Slide 28 - &amp;quot;Application of FMLA Policy&amp;quot;&quot;/&gt;&lt;property id=&quot;20307&quot; value=&quot;264&quot;/&gt;&lt;/object&gt;&lt;object type=&quot;3&quot; unique_id=&quot;10045&quot;&gt;&lt;property id=&quot;20148&quot; value=&quot;5&quot;/&gt;&lt;property id=&quot;20300&quot; value=&quot;Slide 29 - &amp;quot;Example one&amp;quot;&quot;/&gt;&lt;property id=&quot;20307&quot; value=&quot;262&quot;/&gt;&lt;/object&gt;&lt;object type=&quot;3&quot; unique_id=&quot;10046&quot;&gt;&lt;property id=&quot;20148&quot; value=&quot;5&quot;/&gt;&lt;property id=&quot;20300&quot; value=&quot;Slide 30 - &amp;quot;Example one&amp;quot;&quot;/&gt;&lt;property id=&quot;20307&quot; value=&quot;303&quot;/&gt;&lt;/object&gt;&lt;object type=&quot;3&quot; unique_id=&quot;10047&quot;&gt;&lt;property id=&quot;20148&quot; value=&quot;5&quot;/&gt;&lt;property id=&quot;20300&quot; value=&quot;Slide 31 - &amp;quot;Example two&amp;quot;&quot;/&gt;&lt;property id=&quot;20307&quot; value=&quot;258&quot;/&gt;&lt;/object&gt;&lt;object type=&quot;3&quot; unique_id=&quot;10048&quot;&gt;&lt;property id=&quot;20148&quot; value=&quot;5&quot;/&gt;&lt;property id=&quot;20300&quot; value=&quot;Slide 32 - &amp;quot;Example two&amp;quot;&quot;/&gt;&lt;property id=&quot;20307&quot; value=&quot;304&quot;/&gt;&lt;/object&gt;&lt;object type=&quot;3&quot; unique_id=&quot;10049&quot;&gt;&lt;property id=&quot;20148&quot; value=&quot;5&quot;/&gt;&lt;property id=&quot;20300&quot; value=&quot;Slide 33 - &amp;quot;Example two&amp;quot;&quot;/&gt;&lt;property id=&quot;20307&quot; value=&quot;305&quot;/&gt;&lt;/object&gt;&lt;object type=&quot;3&quot; unique_id=&quot;10050&quot;&gt;&lt;property id=&quot;20148&quot; value=&quot;5&quot;/&gt;&lt;property id=&quot;20300&quot; value=&quot;Slide 34 - &amp;quot;Example three&amp;amp;#x09;&amp;quot;&quot;/&gt;&lt;property id=&quot;20307&quot; value=&quot;306&quot;/&gt;&lt;/object&gt;&lt;object type=&quot;3&quot; unique_id=&quot;10051&quot;&gt;&lt;property id=&quot;20148&quot; value=&quot;5&quot;/&gt;&lt;property id=&quot;20300&quot; value=&quot;Slide 35 - &amp;quot;Example three&amp;quot;&quot;/&gt;&lt;property id=&quot;20307&quot; value=&quot;307&quot;/&gt;&lt;/object&gt;&lt;object type=&quot;3&quot; unique_id=&quot;10052&quot;&gt;&lt;property id=&quot;20148&quot; value=&quot;5&quot;/&gt;&lt;property id=&quot;20300&quot; value=&quot;Slide 36 - &amp;quot;Example four&amp;amp;#x09;&amp;quot;&quot;/&gt;&lt;property id=&quot;20307&quot; value=&quot;308&quot;/&gt;&lt;/object&gt;&lt;object type=&quot;3&quot; unique_id=&quot;10053&quot;&gt;&lt;property id=&quot;20148&quot; value=&quot;5&quot;/&gt;&lt;property id=&quot;20300&quot; value=&quot;Slide 37 - &amp;quot;Example five&amp;quot;&quot;/&gt;&lt;property id=&quot;20307&quot; value=&quot;309&quot;/&gt;&lt;/object&gt;&lt;object type=&quot;3&quot; unique_id=&quot;10054&quot;&gt;&lt;property id=&quot;20148&quot; value=&quot;5&quot;/&gt;&lt;property id=&quot;20300&quot; value=&quot;Slide 38 - &amp;quot;Example five&amp;amp;#x09;&amp;quot;&quot;/&gt;&lt;property id=&quot;20307&quot; value=&quot;310&quot;/&gt;&lt;/object&gt;&lt;object type=&quot;3&quot; unique_id=&quot;10055&quot;&gt;&lt;property id=&quot;20148&quot; value=&quot;5&quot;/&gt;&lt;property id=&quot;20300&quot; value=&quot;Slide 39 - &amp;quot;Paid parental leave&amp;quot;&quot;/&gt;&lt;property id=&quot;20307&quot; value=&quot;311&quot;/&gt;&lt;/object&gt;&lt;object type=&quot;3&quot; unique_id=&quot;10056&quot;&gt;&lt;property id=&quot;20148&quot; value=&quot;5&quot;/&gt;&lt;property id=&quot;20300&quot; value=&quot;Slide 41 - &amp;quot;Paid parental leave&amp;quot;&quot;/&gt;&lt;property id=&quot;20307&quot; value=&quot;312&quot;/&gt;&lt;/object&gt;&lt;object type=&quot;3&quot; unique_id=&quot;10059&quot;&gt;&lt;property id=&quot;20148&quot; value=&quot;5&quot;/&gt;&lt;property id=&quot;20300&quot; value=&quot;Slide 40 - &amp;quot;Paid parental leave&amp;quot;&quot;/&gt;&lt;property id=&quot;20307&quot; value=&quot;315&quot;/&gt;&lt;/object&gt;&lt;object type=&quot;3&quot; unique_id=&quot;10060&quot;&gt;&lt;property id=&quot;20148&quot; value=&quot;5&quot;/&gt;&lt;property id=&quot;20300&quot; value=&quot;Slide 42 - &amp;quot;Paid parental leave&amp;quot;&quot;/&gt;&lt;property id=&quot;20307&quot; value=&quot;316&quot;/&gt;&lt;/object&gt;&lt;object type=&quot;3&quot; unique_id=&quot;10064&quot;&gt;&lt;property id=&quot;20148&quot; value=&quot;5&quot;/&gt;&lt;property id=&quot;20300&quot; value=&quot;Slide 43 - &amp;quot;Paid parental leave&amp;quot;&quot;/&gt;&lt;property id=&quot;20307&quot; value=&quot;317&quot;/&gt;&lt;/object&gt;&lt;object type=&quot;3&quot; unique_id=&quot;10065&quot;&gt;&lt;property id=&quot;20148&quot; value=&quot;5&quot;/&gt;&lt;property id=&quot;20300&quot; value=&quot;Slide 44 - &amp;quot;Paid parental leave&amp;quot;&quot;/&gt;&lt;property id=&quot;20307&quot; value=&quot;318&quot;/&gt;&lt;/object&gt;&lt;object type=&quot;3&quot; unique_id=&quot;10068&quot;&gt;&lt;property id=&quot;20148&quot; value=&quot;5&quot;/&gt;&lt;property id=&quot;20300&quot; value=&quot;Slide 45 - &amp;quot;Paid parental leave&amp;quot;&quot;/&gt;&lt;property id=&quot;20307&quot; value=&quot;327&quot;/&gt;&lt;/object&gt;&lt;object type=&quot;3&quot; unique_id=&quot;10069&quot;&gt;&lt;property id=&quot;20148&quot; value=&quot;5&quot;/&gt;&lt;property id=&quot;20300&quot; value=&quot;Slide 46 - &amp;quot;Application of PPL Policy&amp;quot;&quot;/&gt;&lt;property id=&quot;20307&quot; value=&quot;328&quot;/&gt;&lt;/object&gt;&lt;object type=&quot;3&quot; unique_id=&quot;10070&quot;&gt;&lt;property id=&quot;20148&quot; value=&quot;5&quot;/&gt;&lt;property id=&quot;20300&quot; value=&quot;Slide 47 - &amp;quot;Example one&amp;quot;&quot;/&gt;&lt;property id=&quot;20307&quot; value=&quot;323&quot;/&gt;&lt;/object&gt;&lt;object type=&quot;3&quot; unique_id=&quot;10072&quot;&gt;&lt;property id=&quot;20148&quot; value=&quot;5&quot;/&gt;&lt;property id=&quot;20300&quot; value=&quot;Slide 48 - &amp;quot;Example one&amp;quot;&quot;/&gt;&lt;property id=&quot;20307&quot; value=&quot;325&quot;/&gt;&lt;/object&gt;&lt;object type=&quot;3&quot; unique_id=&quot;10073&quot;&gt;&lt;property id=&quot;20148&quot; value=&quot;5&quot;/&gt;&lt;property id=&quot;20300&quot; value=&quot;Slide 49 - &amp;quot;Example one&amp;quot;&quot;/&gt;&lt;property id=&quot;20307&quot; value=&quot;329&quot;/&gt;&lt;/object&gt;&lt;object type=&quot;3&quot; unique_id=&quot;10074&quot;&gt;&lt;property id=&quot;20148&quot; value=&quot;5&quot;/&gt;&lt;property id=&quot;20300&quot; value=&quot;Slide 50 - &amp;quot;Example two&amp;quot;&quot;/&gt;&lt;property id=&quot;20307&quot; value=&quot;330&quot;/&gt;&lt;/object&gt;&lt;object type=&quot;3&quot; unique_id=&quot;10075&quot;&gt;&lt;property id=&quot;20148&quot; value=&quot;5&quot;/&gt;&lt;property id=&quot;20300&quot; value=&quot;Slide 51 - &amp;quot;Example two&amp;quot;&quot;/&gt;&lt;property id=&quot;20307&quot; value=&quot;332&quot;/&gt;&lt;/object&gt;&lt;object type=&quot;3&quot; unique_id=&quot;10077&quot;&gt;&lt;property id=&quot;20148&quot; value=&quot;5&quot;/&gt;&lt;property id=&quot;20300&quot; value=&quot;Slide 52 - &amp;quot;Example three&amp;quot;&quot;/&gt;&lt;property id=&quot;20307&quot; value=&quot;334&quot;/&gt;&lt;/object&gt;&lt;object type=&quot;3&quot; unique_id=&quot;10078&quot;&gt;&lt;property id=&quot;20148&quot; value=&quot;5&quot;/&gt;&lt;property id=&quot;20300&quot; value=&quot;Slide 53 - &amp;quot;Example three&amp;quot;&quot;/&gt;&lt;property id=&quot;20307&quot; value=&quot;335&quot;/&gt;&lt;/object&gt;&lt;object type=&quot;3&quot; unique_id=&quot;10079&quot;&gt;&lt;property id=&quot;20148&quot; value=&quot;5&quot;/&gt;&lt;property id=&quot;20300&quot; value=&quot;Slide 54 - &amp;quot;Example three&amp;quot;&quot;/&gt;&lt;property id=&quot;20307&quot; value=&quot;336&quot;/&gt;&lt;/object&gt;&lt;object type=&quot;3&quot; unique_id=&quot;10080&quot;&gt;&lt;property id=&quot;20148&quot; value=&quot;5&quot;/&gt;&lt;property id=&quot;20300&quot; value=&quot;Slide 55 - &amp;quot;EXAMPLE FOUR&amp;amp;#x09;&amp;quot;&quot;/&gt;&lt;property id=&quot;20307&quot; value=&quot;337&quot;/&gt;&lt;/object&gt;&lt;object type=&quot;3&quot; unique_id=&quot;10081&quot;&gt;&lt;property id=&quot;20148&quot; value=&quot;5&quot;/&gt;&lt;property id=&quot;20300&quot; value=&quot;Slide 56 - &amp;quot;Example FOUR&amp;quot;&quot;/&gt;&lt;property id=&quot;20307&quot; value=&quot;339&quot;/&gt;&lt;/object&gt;&lt;object type=&quot;3&quot; unique_id=&quot;10083&quot;&gt;&lt;property id=&quot;20148&quot; value=&quot;5&quot;/&gt;&lt;property id=&quot;20300&quot; value=&quot;Slide 57 - &amp;quot;Resources&amp;quot;&quot;/&gt;&lt;property id=&quot;20307&quot; value=&quot;338&quot;/&gt;&lt;/object&gt;&lt;object type=&quot;3&quot; unique_id=&quot;10084&quot;&gt;&lt;property id=&quot;20148&quot; value=&quot;5&quot;/&gt;&lt;property id=&quot;20300&quot; value=&quot;Slide 58 - &amp;quot;resources&amp;quot;&quot;/&gt;&lt;property id=&quot;20307&quot; value=&quot;341&quot;/&gt;&lt;/object&gt;&lt;object type=&quot;3&quot; unique_id=&quot;10085&quot;&gt;&lt;property id=&quot;20148&quot; value=&quot;5&quot;/&gt;&lt;property id=&quot;20300&quot; value=&quot;Slide 59 - &amp;quot;resources&amp;quot;&quot;/&gt;&lt;property id=&quot;20307&quot; value=&quot;342&quot;/&gt;&lt;/object&gt;&lt;object type=&quot;3&quot; unique_id=&quot;10086&quot;&gt;&lt;property id=&quot;20148&quot; value=&quot;5&quot;/&gt;&lt;property id=&quot;20300&quot; value=&quot;Slide 60 - &amp;quot;Questions?&amp;quot;&quot;/&gt;&lt;property id=&quot;20307&quot; value=&quot;343&quot;/&gt;&lt;/object&gt;&lt;object type=&quot;3&quot; unique_id=&quot;10959&quot;&gt;&lt;property id=&quot;20148&quot; value=&quot;5&quot;/&gt;&lt;property id=&quot;20300&quot; value=&quot;Slide 3 - &amp;quot;FAMILY and medical leave act&amp;#x0D;&amp;#x0A;(FMLA)&amp;quot;&quot;/&gt;&lt;property id=&quot;20307&quot; value=&quot;344&quot;/&gt;&lt;/object&gt;&lt;object type=&quot;3&quot; unique_id=&quot;10960&quot;&gt;&lt;property id=&quot;20148&quot; value=&quot;5&quot;/&gt;&lt;property id=&quot;20300&quot; value=&quot;Slide 24 - &amp;quot;Family and medical leave act&amp;quot;&quot;/&gt;&lt;property id=&quot;20307&quot; value=&quot;345&quot;/&gt;&lt;/object&gt;&lt;object type=&quot;3&quot; unique_id=&quot;11381&quot;&gt;&lt;property id=&quot;20148&quot; value=&quot;5&quot;/&gt;&lt;property id=&quot;20300&quot; value=&quot;Slide 26 - &amp;quot;Family and medical leave act&amp;quot;&quot;/&gt;&lt;property id=&quot;20307&quot; value=&quot;346&quot;/&gt;&lt;/object&gt;&lt;object type=&quot;3&quot; unique_id=&quot;11382&quot;&gt;&lt;property id=&quot;20148&quot; value=&quot;5&quot;/&gt;&lt;property id=&quot;20300&quot; value=&quot;Slide 27 - &amp;quot;Family and medical leave act&amp;quot;&quot;/&gt;&lt;property id=&quot;20307&quot; value=&quot;347&quot;/&gt;&lt;/object&gt;&lt;/object&gt;&lt;/object&gt;&lt;/database&gt;"/>
  <p:tag name="SECTOMILLISECCONVERTED" val="1"/>
</p:tagLst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2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4A91B31845F42E4DB85785BB962D321A" ma:contentTypeVersion="11" ma:contentTypeDescription="Create a new document." ma:contentTypeScope="" ma:versionID="ebe10f532b2a0c887e37290576a03f75">
  <xsd:schema xmlns:xsd="http://www.w3.org/2001/XMLSchema" xmlns:xs="http://www.w3.org/2001/XMLSchema" xmlns:p="http://schemas.microsoft.com/office/2006/metadata/properties" xmlns:ns2="70899fc6-092b-4027-8072-3a85a63b8dea" targetNamespace="http://schemas.microsoft.com/office/2006/metadata/properties" ma:root="true" ma:fieldsID="392d89f267171d8abb5d1ea86eec5db5" ns2:_="">
    <xsd:import namespace="70899fc6-092b-4027-8072-3a85a63b8dea"/>
    <xsd:element name="properties">
      <xsd:complexType>
        <xsd:sequence>
          <xsd:element name="documentManagement">
            <xsd:complexType>
              <xsd:all>
                <xsd:element ref="ns2:Course" minOccurs="0"/>
                <xsd:element ref="ns2:Category" minOccurs="0"/>
                <xsd:element ref="ns2:Subcategory" minOccurs="0"/>
                <xsd:element ref="ns2:QRC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0899fc6-092b-4027-8072-3a85a63b8dea" elementFormDefault="qualified">
    <xsd:import namespace="http://schemas.microsoft.com/office/2006/documentManagement/types"/>
    <xsd:import namespace="http://schemas.microsoft.com/office/infopath/2007/PartnerControls"/>
    <xsd:element name="Course" ma:index="1" nillable="true" ma:displayName="Course #" ma:list="{a3a99ad5-05d8-47f8-bf55-590c12276f6f}" ma:internalName="Course" ma:showField="Course_x0020__x0023_" ma:web="2aabdb57-7726-4479-badb-2d3c78bb61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Category" ma:index="2" nillable="true" ma:displayName="Category" ma:list="{791e9b95-33db-48cc-8d14-309cc5accdd6}" ma:internalName="Category" ma:showField="Title" ma:web="2aabdb57-7726-4479-badb-2d3c78bb61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ubcategory" ma:index="3" nillable="true" ma:displayName="Subcategory" ma:list="{93b4d195-88c7-40eb-8670-524d5feccded}" ma:internalName="Subcategory" ma:showField="Title" ma:web="2aabdb57-7726-4479-badb-2d3c78bb61d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QRC" ma:index="4" nillable="true" ma:displayName="QRC" ma:default="0" ma:internalName="QRC">
      <xsd:simpleType>
        <xsd:restriction base="dms:Boolea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8" ma:displayName="Content Type"/>
        <xsd:element ref="dc:title" minOccurs="0" maxOccurs="1" ma:index="5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QRC xmlns="70899fc6-092b-4027-8072-3a85a63b8dea">false</QRC>
    <Category xmlns="70899fc6-092b-4027-8072-3a85a63b8dea">
      <Value>22</Value>
    </Category>
    <Subcategory xmlns="70899fc6-092b-4027-8072-3a85a63b8dea">
      <Value>7</Value>
    </Subcategory>
    <Course xmlns="70899fc6-092b-4027-8072-3a85a63b8dea">
      <Value>497</Value>
    </Course>
  </documentManagement>
</p:properties>
</file>

<file path=customXml/itemProps1.xml><?xml version="1.0" encoding="utf-8"?>
<ds:datastoreItem xmlns:ds="http://schemas.openxmlformats.org/officeDocument/2006/customXml" ds:itemID="{8C69424B-5CB7-4A51-8087-F6DB182BAC24}">
  <ds:schemaRefs>
    <ds:schemaRef ds:uri="http://schemas.microsoft.com/sharepoint/v3/contenttype/forms"/>
  </ds:schemaRefs>
</ds:datastoreItem>
</file>

<file path=customXml/itemProps2.xml><?xml version="1.0" encoding="utf-8"?>
<ds:datastoreItem xmlns:ds="http://schemas.openxmlformats.org/officeDocument/2006/customXml" ds:itemID="{982A51BB-2A80-4DB1-AB8A-2B71907FD19D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70899fc6-092b-4027-8072-3a85a63b8dea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3.xml><?xml version="1.0" encoding="utf-8"?>
<ds:datastoreItem xmlns:ds="http://schemas.openxmlformats.org/officeDocument/2006/customXml" ds:itemID="{CF285CBE-A01D-4291-986C-FAA87CF6CB18}">
  <ds:schemaRefs>
    <ds:schemaRef ds:uri="http://schemas.microsoft.com/office/2006/documentManagement/types"/>
    <ds:schemaRef ds:uri="70899fc6-092b-4027-8072-3a85a63b8dea"/>
    <ds:schemaRef ds:uri="http://schemas.microsoft.com/office/2006/metadata/properties"/>
    <ds:schemaRef ds:uri="http://purl.org/dc/terms/"/>
    <ds:schemaRef ds:uri="http://purl.org/dc/elements/1.1/"/>
    <ds:schemaRef ds:uri="http://purl.org/dc/dcmitype/"/>
    <ds:schemaRef ds:uri="http://schemas.microsoft.com/office/infopath/2007/PartnerControls"/>
    <ds:schemaRef ds:uri="http://schemas.openxmlformats.org/package/2006/metadata/core-properties"/>
    <ds:schemaRef ds:uri="http://www.w3.org/XML/1998/namespace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1907</TotalTime>
  <Words>882</Words>
  <Application>Microsoft Office PowerPoint</Application>
  <PresentationFormat>On-screen Show (4:3)</PresentationFormat>
  <Paragraphs>175</Paragraphs>
  <Slides>17</Slides>
  <Notes>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17</vt:i4>
      </vt:variant>
    </vt:vector>
  </HeadingPairs>
  <TitlesOfParts>
    <vt:vector size="18" baseType="lpstr">
      <vt:lpstr>Office Theme</vt:lpstr>
      <vt:lpstr>Family and Medical Leave Act (FMLA) and Paid Parental Leave  (PPL)  </vt:lpstr>
      <vt:lpstr>Family and Medical leave act</vt:lpstr>
      <vt:lpstr>Family and Medical Leave Act </vt:lpstr>
      <vt:lpstr>Family and medical leave act </vt:lpstr>
      <vt:lpstr>Family and medical leave act </vt:lpstr>
      <vt:lpstr>Family and medical leave act </vt:lpstr>
      <vt:lpstr> Paid Parental Leave  (PPL)  </vt:lpstr>
      <vt:lpstr>Paid parental leave</vt:lpstr>
      <vt:lpstr>Paid parental leave</vt:lpstr>
      <vt:lpstr>Paid parental leave</vt:lpstr>
      <vt:lpstr>Paid parental leave</vt:lpstr>
      <vt:lpstr>Paid parental leave</vt:lpstr>
      <vt:lpstr> application of fmla &amp; ppl policies   </vt:lpstr>
      <vt:lpstr>Example </vt:lpstr>
      <vt:lpstr>Example </vt:lpstr>
      <vt:lpstr>CONTACT  INFORMATION</vt:lpstr>
      <vt:lpstr>closing </vt:lpstr>
    </vt:vector>
  </TitlesOfParts>
  <Company>Purdue University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HRBN 230 - FMLA-PPL Presentation</dc:title>
  <dc:creator>Purdue Marketing Communications</dc:creator>
  <cp:lastModifiedBy>Clark, Barbara S.</cp:lastModifiedBy>
  <cp:revision>176</cp:revision>
  <cp:lastPrinted>2013-09-26T18:26:44Z</cp:lastPrinted>
  <dcterms:created xsi:type="dcterms:W3CDTF">2011-09-20T15:44:26Z</dcterms:created>
  <dcterms:modified xsi:type="dcterms:W3CDTF">2013-11-12T19:28:34Z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0x0101004A91B31845F42E4DB85785BB962D321A</vt:lpwstr>
  </property>
</Properties>
</file>